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5" r:id="rId20"/>
    <p:sldId id="26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278"/>
    <a:srgbClr val="83B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28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44C6D-FB6B-4FA2-A7C0-D4B8DDCB68E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C543E48-200C-4790-AECB-C48CB467A8AA}">
      <dgm:prSet custT="1"/>
      <dgm:spPr/>
      <dgm:t>
        <a:bodyPr/>
        <a:lstStyle/>
        <a:p>
          <a:pPr rtl="0"/>
          <a:r>
            <a:rPr lang="de-DE" sz="2400" dirty="0">
              <a:latin typeface="Segoe" panose="020B0502040200020203"/>
            </a:rPr>
            <a:t>Hochschulzugangsberechtigung</a:t>
          </a:r>
        </a:p>
      </dgm:t>
    </dgm:pt>
    <dgm:pt modelId="{98864638-C06E-4EEA-B714-950499B7FE72}" type="parTrans" cxnId="{8632506A-CBAC-48D1-84B4-416DF2D4B0D5}">
      <dgm:prSet/>
      <dgm:spPr/>
      <dgm:t>
        <a:bodyPr/>
        <a:lstStyle/>
        <a:p>
          <a:endParaRPr lang="de-DE"/>
        </a:p>
      </dgm:t>
    </dgm:pt>
    <dgm:pt modelId="{32B7CFAF-7BFA-49EE-BF7B-E418DFA927B9}" type="sibTrans" cxnId="{8632506A-CBAC-48D1-84B4-416DF2D4B0D5}">
      <dgm:prSet/>
      <dgm:spPr/>
      <dgm:t>
        <a:bodyPr/>
        <a:lstStyle/>
        <a:p>
          <a:endParaRPr lang="de-DE"/>
        </a:p>
      </dgm:t>
    </dgm:pt>
    <dgm:pt modelId="{9205DF5C-95A9-4292-98A5-4098067ED6D5}">
      <dgm:prSet custT="1"/>
      <dgm:spPr/>
      <dgm:t>
        <a:bodyPr/>
        <a:lstStyle/>
        <a:p>
          <a:pPr rtl="0"/>
          <a:r>
            <a:rPr lang="de-DE" sz="2400" dirty="0">
              <a:latin typeface="Segoe" panose="020B0502040200020203"/>
            </a:rPr>
            <a:t>Interesse an naturwissenschaftlichen Fragen</a:t>
          </a:r>
        </a:p>
      </dgm:t>
    </dgm:pt>
    <dgm:pt modelId="{18281C6A-19C5-4829-A40A-A005CD07E98E}" type="parTrans" cxnId="{06C34C7F-7E31-4974-9BA9-C3B7833C0D5D}">
      <dgm:prSet/>
      <dgm:spPr/>
      <dgm:t>
        <a:bodyPr/>
        <a:lstStyle/>
        <a:p>
          <a:endParaRPr lang="de-DE"/>
        </a:p>
      </dgm:t>
    </dgm:pt>
    <dgm:pt modelId="{13F1D466-71CC-476C-B6EB-C4BD9FE62B5C}" type="sibTrans" cxnId="{06C34C7F-7E31-4974-9BA9-C3B7833C0D5D}">
      <dgm:prSet/>
      <dgm:spPr/>
      <dgm:t>
        <a:bodyPr/>
        <a:lstStyle/>
        <a:p>
          <a:endParaRPr lang="de-DE"/>
        </a:p>
      </dgm:t>
    </dgm:pt>
    <dgm:pt modelId="{695F56BF-B1ED-4E06-B00F-82A06A945400}">
      <dgm:prSet custT="1"/>
      <dgm:spPr/>
      <dgm:t>
        <a:bodyPr/>
        <a:lstStyle/>
        <a:p>
          <a:pPr rtl="0"/>
          <a:r>
            <a:rPr lang="de-DE" sz="2400" dirty="0">
              <a:latin typeface="Segoe" panose="020B0502040200020203"/>
            </a:rPr>
            <a:t>Hohes Verantwortungsbewusstsein</a:t>
          </a:r>
        </a:p>
      </dgm:t>
    </dgm:pt>
    <dgm:pt modelId="{0B360832-3F5B-423D-9094-5340D1801499}" type="parTrans" cxnId="{7351E951-EEB0-401E-BB87-8271563EA537}">
      <dgm:prSet/>
      <dgm:spPr/>
      <dgm:t>
        <a:bodyPr/>
        <a:lstStyle/>
        <a:p>
          <a:endParaRPr lang="de-DE"/>
        </a:p>
      </dgm:t>
    </dgm:pt>
    <dgm:pt modelId="{A301A76F-38F1-46A9-81F4-F66ADAE51653}" type="sibTrans" cxnId="{7351E951-EEB0-401E-BB87-8271563EA537}">
      <dgm:prSet/>
      <dgm:spPr/>
      <dgm:t>
        <a:bodyPr/>
        <a:lstStyle/>
        <a:p>
          <a:endParaRPr lang="de-DE"/>
        </a:p>
      </dgm:t>
    </dgm:pt>
    <dgm:pt modelId="{9397AC4A-5E7C-49BF-B73D-8629AD38547E}">
      <dgm:prSet custT="1"/>
      <dgm:spPr/>
      <dgm:t>
        <a:bodyPr/>
        <a:lstStyle/>
        <a:p>
          <a:pPr rtl="0"/>
          <a:r>
            <a:rPr lang="de-DE" sz="2400" dirty="0">
              <a:latin typeface="Segoe" panose="020B0502040200020203"/>
            </a:rPr>
            <a:t>Genauigkeit</a:t>
          </a:r>
        </a:p>
      </dgm:t>
    </dgm:pt>
    <dgm:pt modelId="{0CB287A8-65E3-403F-9008-6179B9A27D0C}" type="parTrans" cxnId="{6C5AFE6E-02F8-444D-BF8C-FE65B5B8F9C8}">
      <dgm:prSet/>
      <dgm:spPr/>
      <dgm:t>
        <a:bodyPr/>
        <a:lstStyle/>
        <a:p>
          <a:endParaRPr lang="de-DE"/>
        </a:p>
      </dgm:t>
    </dgm:pt>
    <dgm:pt modelId="{F60BC4ED-9937-4667-BB62-5B74A81C8639}" type="sibTrans" cxnId="{6C5AFE6E-02F8-444D-BF8C-FE65B5B8F9C8}">
      <dgm:prSet/>
      <dgm:spPr/>
      <dgm:t>
        <a:bodyPr/>
        <a:lstStyle/>
        <a:p>
          <a:endParaRPr lang="de-DE"/>
        </a:p>
      </dgm:t>
    </dgm:pt>
    <dgm:pt modelId="{19B81DB7-D366-4160-A1BE-EDED4DE9CF16}">
      <dgm:prSet custT="1"/>
      <dgm:spPr/>
      <dgm:t>
        <a:bodyPr/>
        <a:lstStyle/>
        <a:p>
          <a:pPr rtl="0"/>
          <a:r>
            <a:rPr lang="de-DE" sz="2400" dirty="0">
              <a:latin typeface="Segoe" panose="020B0502040200020203"/>
            </a:rPr>
            <a:t>Kommunikationsfähigkeit und Sensibilität</a:t>
          </a:r>
        </a:p>
      </dgm:t>
    </dgm:pt>
    <dgm:pt modelId="{AF516791-D8B4-4C75-AF75-F2C0CFDA18E4}" type="parTrans" cxnId="{E0774C6D-A944-457F-981F-AE2CF42D2D2F}">
      <dgm:prSet/>
      <dgm:spPr/>
      <dgm:t>
        <a:bodyPr/>
        <a:lstStyle/>
        <a:p>
          <a:endParaRPr lang="de-DE"/>
        </a:p>
      </dgm:t>
    </dgm:pt>
    <dgm:pt modelId="{480B299F-7831-4B1E-8463-19346B02D8AC}" type="sibTrans" cxnId="{E0774C6D-A944-457F-981F-AE2CF42D2D2F}">
      <dgm:prSet/>
      <dgm:spPr/>
      <dgm:t>
        <a:bodyPr/>
        <a:lstStyle/>
        <a:p>
          <a:endParaRPr lang="de-DE"/>
        </a:p>
      </dgm:t>
    </dgm:pt>
    <dgm:pt modelId="{5B26D3D3-183D-4221-9F79-C3A5CFFD4BD8}" type="pres">
      <dgm:prSet presAssocID="{38044C6D-FB6B-4FA2-A7C0-D4B8DDCB68E1}" presName="linear" presStyleCnt="0">
        <dgm:presLayoutVars>
          <dgm:dir/>
          <dgm:animLvl val="lvl"/>
          <dgm:resizeHandles val="exact"/>
        </dgm:presLayoutVars>
      </dgm:prSet>
      <dgm:spPr/>
    </dgm:pt>
    <dgm:pt modelId="{E0EA465D-9600-4529-8CE6-2DE5BE9092CB}" type="pres">
      <dgm:prSet presAssocID="{DC543E48-200C-4790-AECB-C48CB467A8AA}" presName="parentLin" presStyleCnt="0"/>
      <dgm:spPr/>
    </dgm:pt>
    <dgm:pt modelId="{EC298BEA-CCC0-4290-9220-3226883B6098}" type="pres">
      <dgm:prSet presAssocID="{DC543E48-200C-4790-AECB-C48CB467A8AA}" presName="parentLeftMargin" presStyleLbl="node1" presStyleIdx="0" presStyleCnt="5"/>
      <dgm:spPr/>
    </dgm:pt>
    <dgm:pt modelId="{CA84FE13-9822-406E-9A8B-E961DF946BF9}" type="pres">
      <dgm:prSet presAssocID="{DC543E48-200C-4790-AECB-C48CB467A8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DCB510-B716-410F-9E0E-686144B9E601}" type="pres">
      <dgm:prSet presAssocID="{DC543E48-200C-4790-AECB-C48CB467A8AA}" presName="negativeSpace" presStyleCnt="0"/>
      <dgm:spPr/>
    </dgm:pt>
    <dgm:pt modelId="{10DF045B-0B9D-4210-849E-056A571881DD}" type="pres">
      <dgm:prSet presAssocID="{DC543E48-200C-4790-AECB-C48CB467A8AA}" presName="childText" presStyleLbl="conFgAcc1" presStyleIdx="0" presStyleCnt="5">
        <dgm:presLayoutVars>
          <dgm:bulletEnabled val="1"/>
        </dgm:presLayoutVars>
      </dgm:prSet>
      <dgm:spPr/>
    </dgm:pt>
    <dgm:pt modelId="{86B4FFAB-4FFD-4AB1-94E6-96CDCD2A5E15}" type="pres">
      <dgm:prSet presAssocID="{32B7CFAF-7BFA-49EE-BF7B-E418DFA927B9}" presName="spaceBetweenRectangles" presStyleCnt="0"/>
      <dgm:spPr/>
    </dgm:pt>
    <dgm:pt modelId="{654694AE-0D17-4929-8572-71D8DB1D342F}" type="pres">
      <dgm:prSet presAssocID="{9205DF5C-95A9-4292-98A5-4098067ED6D5}" presName="parentLin" presStyleCnt="0"/>
      <dgm:spPr/>
    </dgm:pt>
    <dgm:pt modelId="{098FD549-E360-405B-93AC-8A07F720C51E}" type="pres">
      <dgm:prSet presAssocID="{9205DF5C-95A9-4292-98A5-4098067ED6D5}" presName="parentLeftMargin" presStyleLbl="node1" presStyleIdx="0" presStyleCnt="5"/>
      <dgm:spPr/>
    </dgm:pt>
    <dgm:pt modelId="{3CD339FC-1936-4C21-B394-05FA5D0E1F8E}" type="pres">
      <dgm:prSet presAssocID="{9205DF5C-95A9-4292-98A5-4098067ED6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6F33DF-501D-4AC7-BC6D-353D964E8650}" type="pres">
      <dgm:prSet presAssocID="{9205DF5C-95A9-4292-98A5-4098067ED6D5}" presName="negativeSpace" presStyleCnt="0"/>
      <dgm:spPr/>
    </dgm:pt>
    <dgm:pt modelId="{B9E7F994-1354-4682-BF2F-A752FFC6C03F}" type="pres">
      <dgm:prSet presAssocID="{9205DF5C-95A9-4292-98A5-4098067ED6D5}" presName="childText" presStyleLbl="conFgAcc1" presStyleIdx="1" presStyleCnt="5">
        <dgm:presLayoutVars>
          <dgm:bulletEnabled val="1"/>
        </dgm:presLayoutVars>
      </dgm:prSet>
      <dgm:spPr/>
    </dgm:pt>
    <dgm:pt modelId="{ED23BD47-300D-44AE-A1FA-DA5919341ED9}" type="pres">
      <dgm:prSet presAssocID="{13F1D466-71CC-476C-B6EB-C4BD9FE62B5C}" presName="spaceBetweenRectangles" presStyleCnt="0"/>
      <dgm:spPr/>
    </dgm:pt>
    <dgm:pt modelId="{7D8FB694-579A-4CA9-BFBF-3E886D0D6C36}" type="pres">
      <dgm:prSet presAssocID="{695F56BF-B1ED-4E06-B00F-82A06A945400}" presName="parentLin" presStyleCnt="0"/>
      <dgm:spPr/>
    </dgm:pt>
    <dgm:pt modelId="{A1D639AE-7962-40AB-9DE0-F8AFE534C036}" type="pres">
      <dgm:prSet presAssocID="{695F56BF-B1ED-4E06-B00F-82A06A945400}" presName="parentLeftMargin" presStyleLbl="node1" presStyleIdx="1" presStyleCnt="5"/>
      <dgm:spPr/>
    </dgm:pt>
    <dgm:pt modelId="{7074F83C-F636-4431-BB11-B0D9A3DC283F}" type="pres">
      <dgm:prSet presAssocID="{695F56BF-B1ED-4E06-B00F-82A06A9454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DCB391-0E58-4916-AFF0-5B352ED1167D}" type="pres">
      <dgm:prSet presAssocID="{695F56BF-B1ED-4E06-B00F-82A06A945400}" presName="negativeSpace" presStyleCnt="0"/>
      <dgm:spPr/>
    </dgm:pt>
    <dgm:pt modelId="{01DB8C71-EE89-4860-A3D8-386C3524A7F1}" type="pres">
      <dgm:prSet presAssocID="{695F56BF-B1ED-4E06-B00F-82A06A945400}" presName="childText" presStyleLbl="conFgAcc1" presStyleIdx="2" presStyleCnt="5">
        <dgm:presLayoutVars>
          <dgm:bulletEnabled val="1"/>
        </dgm:presLayoutVars>
      </dgm:prSet>
      <dgm:spPr/>
    </dgm:pt>
    <dgm:pt modelId="{0A813734-AA87-4746-B800-8E410C78234A}" type="pres">
      <dgm:prSet presAssocID="{A301A76F-38F1-46A9-81F4-F66ADAE51653}" presName="spaceBetweenRectangles" presStyleCnt="0"/>
      <dgm:spPr/>
    </dgm:pt>
    <dgm:pt modelId="{59CA0BE5-8193-4697-A863-6D9B83C878D1}" type="pres">
      <dgm:prSet presAssocID="{9397AC4A-5E7C-49BF-B73D-8629AD38547E}" presName="parentLin" presStyleCnt="0"/>
      <dgm:spPr/>
    </dgm:pt>
    <dgm:pt modelId="{28854506-F13F-4317-81D3-8E0BA2BF07D5}" type="pres">
      <dgm:prSet presAssocID="{9397AC4A-5E7C-49BF-B73D-8629AD38547E}" presName="parentLeftMargin" presStyleLbl="node1" presStyleIdx="2" presStyleCnt="5"/>
      <dgm:spPr/>
    </dgm:pt>
    <dgm:pt modelId="{7BDEDBA2-56A7-452D-8404-44872026CCFE}" type="pres">
      <dgm:prSet presAssocID="{9397AC4A-5E7C-49BF-B73D-8629AD3854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4E0A23-6AEA-4F37-8A64-77893DECAA67}" type="pres">
      <dgm:prSet presAssocID="{9397AC4A-5E7C-49BF-B73D-8629AD38547E}" presName="negativeSpace" presStyleCnt="0"/>
      <dgm:spPr/>
    </dgm:pt>
    <dgm:pt modelId="{2ED9B9AD-51C0-43D9-A076-81E870D9B1A0}" type="pres">
      <dgm:prSet presAssocID="{9397AC4A-5E7C-49BF-B73D-8629AD38547E}" presName="childText" presStyleLbl="conFgAcc1" presStyleIdx="3" presStyleCnt="5">
        <dgm:presLayoutVars>
          <dgm:bulletEnabled val="1"/>
        </dgm:presLayoutVars>
      </dgm:prSet>
      <dgm:spPr/>
    </dgm:pt>
    <dgm:pt modelId="{5085C627-B959-4941-9AA6-2D6DCB3E1F87}" type="pres">
      <dgm:prSet presAssocID="{F60BC4ED-9937-4667-BB62-5B74A81C8639}" presName="spaceBetweenRectangles" presStyleCnt="0"/>
      <dgm:spPr/>
    </dgm:pt>
    <dgm:pt modelId="{B166BB96-FD9E-404F-825C-E3DB29FE4C4A}" type="pres">
      <dgm:prSet presAssocID="{19B81DB7-D366-4160-A1BE-EDED4DE9CF16}" presName="parentLin" presStyleCnt="0"/>
      <dgm:spPr/>
    </dgm:pt>
    <dgm:pt modelId="{DF164547-D9D0-4393-89A5-406B60CF3422}" type="pres">
      <dgm:prSet presAssocID="{19B81DB7-D366-4160-A1BE-EDED4DE9CF16}" presName="parentLeftMargin" presStyleLbl="node1" presStyleIdx="3" presStyleCnt="5"/>
      <dgm:spPr/>
    </dgm:pt>
    <dgm:pt modelId="{5E898EB9-DAB8-4BDC-81D7-05A816891D9B}" type="pres">
      <dgm:prSet presAssocID="{19B81DB7-D366-4160-A1BE-EDED4DE9CF1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9A02936-AC65-4D42-A109-B6D76FF5AE5F}" type="pres">
      <dgm:prSet presAssocID="{19B81DB7-D366-4160-A1BE-EDED4DE9CF16}" presName="negativeSpace" presStyleCnt="0"/>
      <dgm:spPr/>
    </dgm:pt>
    <dgm:pt modelId="{19C55E73-0551-49DE-9D3F-57971C162F0E}" type="pres">
      <dgm:prSet presAssocID="{19B81DB7-D366-4160-A1BE-EDED4DE9CF1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3F6B825-02A4-471E-A2D3-7E1715C4EB08}" type="presOf" srcId="{9205DF5C-95A9-4292-98A5-4098067ED6D5}" destId="{3CD339FC-1936-4C21-B394-05FA5D0E1F8E}" srcOrd="1" destOrd="0" presId="urn:microsoft.com/office/officeart/2005/8/layout/list1"/>
    <dgm:cxn modelId="{BBB59D5B-92D8-43A0-BD6C-12315F94266D}" type="presOf" srcId="{19B81DB7-D366-4160-A1BE-EDED4DE9CF16}" destId="{5E898EB9-DAB8-4BDC-81D7-05A816891D9B}" srcOrd="1" destOrd="0" presId="urn:microsoft.com/office/officeart/2005/8/layout/list1"/>
    <dgm:cxn modelId="{FE4C0963-EF5C-4155-8996-7E6895038DD2}" type="presOf" srcId="{695F56BF-B1ED-4E06-B00F-82A06A945400}" destId="{7074F83C-F636-4431-BB11-B0D9A3DC283F}" srcOrd="1" destOrd="0" presId="urn:microsoft.com/office/officeart/2005/8/layout/list1"/>
    <dgm:cxn modelId="{8632506A-CBAC-48D1-84B4-416DF2D4B0D5}" srcId="{38044C6D-FB6B-4FA2-A7C0-D4B8DDCB68E1}" destId="{DC543E48-200C-4790-AECB-C48CB467A8AA}" srcOrd="0" destOrd="0" parTransId="{98864638-C06E-4EEA-B714-950499B7FE72}" sibTransId="{32B7CFAF-7BFA-49EE-BF7B-E418DFA927B9}"/>
    <dgm:cxn modelId="{E0774C6D-A944-457F-981F-AE2CF42D2D2F}" srcId="{38044C6D-FB6B-4FA2-A7C0-D4B8DDCB68E1}" destId="{19B81DB7-D366-4160-A1BE-EDED4DE9CF16}" srcOrd="4" destOrd="0" parTransId="{AF516791-D8B4-4C75-AF75-F2C0CFDA18E4}" sibTransId="{480B299F-7831-4B1E-8463-19346B02D8AC}"/>
    <dgm:cxn modelId="{4CD7874D-A06E-4065-B7AE-3E3FD60BC0EB}" type="presOf" srcId="{695F56BF-B1ED-4E06-B00F-82A06A945400}" destId="{A1D639AE-7962-40AB-9DE0-F8AFE534C036}" srcOrd="0" destOrd="0" presId="urn:microsoft.com/office/officeart/2005/8/layout/list1"/>
    <dgm:cxn modelId="{6C5AFE6E-02F8-444D-BF8C-FE65B5B8F9C8}" srcId="{38044C6D-FB6B-4FA2-A7C0-D4B8DDCB68E1}" destId="{9397AC4A-5E7C-49BF-B73D-8629AD38547E}" srcOrd="3" destOrd="0" parTransId="{0CB287A8-65E3-403F-9008-6179B9A27D0C}" sibTransId="{F60BC4ED-9937-4667-BB62-5B74A81C8639}"/>
    <dgm:cxn modelId="{7351E951-EEB0-401E-BB87-8271563EA537}" srcId="{38044C6D-FB6B-4FA2-A7C0-D4B8DDCB68E1}" destId="{695F56BF-B1ED-4E06-B00F-82A06A945400}" srcOrd="2" destOrd="0" parTransId="{0B360832-3F5B-423D-9094-5340D1801499}" sibTransId="{A301A76F-38F1-46A9-81F4-F66ADAE51653}"/>
    <dgm:cxn modelId="{06C34C7F-7E31-4974-9BA9-C3B7833C0D5D}" srcId="{38044C6D-FB6B-4FA2-A7C0-D4B8DDCB68E1}" destId="{9205DF5C-95A9-4292-98A5-4098067ED6D5}" srcOrd="1" destOrd="0" parTransId="{18281C6A-19C5-4829-A40A-A005CD07E98E}" sibTransId="{13F1D466-71CC-476C-B6EB-C4BD9FE62B5C}"/>
    <dgm:cxn modelId="{0E5B4A99-EF47-4262-8D86-03BBC4B5C7E5}" type="presOf" srcId="{DC543E48-200C-4790-AECB-C48CB467A8AA}" destId="{EC298BEA-CCC0-4290-9220-3226883B6098}" srcOrd="0" destOrd="0" presId="urn:microsoft.com/office/officeart/2005/8/layout/list1"/>
    <dgm:cxn modelId="{74B6A8A3-B130-4F6D-ADBB-B6EF076BD278}" type="presOf" srcId="{19B81DB7-D366-4160-A1BE-EDED4DE9CF16}" destId="{DF164547-D9D0-4393-89A5-406B60CF3422}" srcOrd="0" destOrd="0" presId="urn:microsoft.com/office/officeart/2005/8/layout/list1"/>
    <dgm:cxn modelId="{CD3A80CB-EC29-4CF8-8DED-437792D03597}" type="presOf" srcId="{9205DF5C-95A9-4292-98A5-4098067ED6D5}" destId="{098FD549-E360-405B-93AC-8A07F720C51E}" srcOrd="0" destOrd="0" presId="urn:microsoft.com/office/officeart/2005/8/layout/list1"/>
    <dgm:cxn modelId="{E001D2DE-7F20-40F8-94EC-9E0F36A5CB23}" type="presOf" srcId="{DC543E48-200C-4790-AECB-C48CB467A8AA}" destId="{CA84FE13-9822-406E-9A8B-E961DF946BF9}" srcOrd="1" destOrd="0" presId="urn:microsoft.com/office/officeart/2005/8/layout/list1"/>
    <dgm:cxn modelId="{6B33C8DF-F2F3-4EE9-9BB8-9B5F95A13E23}" type="presOf" srcId="{9397AC4A-5E7C-49BF-B73D-8629AD38547E}" destId="{28854506-F13F-4317-81D3-8E0BA2BF07D5}" srcOrd="0" destOrd="0" presId="urn:microsoft.com/office/officeart/2005/8/layout/list1"/>
    <dgm:cxn modelId="{2EAB83E4-6D51-4C31-BBC2-4CD62717B466}" type="presOf" srcId="{38044C6D-FB6B-4FA2-A7C0-D4B8DDCB68E1}" destId="{5B26D3D3-183D-4221-9F79-C3A5CFFD4BD8}" srcOrd="0" destOrd="0" presId="urn:microsoft.com/office/officeart/2005/8/layout/list1"/>
    <dgm:cxn modelId="{A2C7D5E5-AA9A-4527-B781-FFF6420BEFAF}" type="presOf" srcId="{9397AC4A-5E7C-49BF-B73D-8629AD38547E}" destId="{7BDEDBA2-56A7-452D-8404-44872026CCFE}" srcOrd="1" destOrd="0" presId="urn:microsoft.com/office/officeart/2005/8/layout/list1"/>
    <dgm:cxn modelId="{195057D8-6F6B-4403-B709-82FDE7B82A9C}" type="presParOf" srcId="{5B26D3D3-183D-4221-9F79-C3A5CFFD4BD8}" destId="{E0EA465D-9600-4529-8CE6-2DE5BE9092CB}" srcOrd="0" destOrd="0" presId="urn:microsoft.com/office/officeart/2005/8/layout/list1"/>
    <dgm:cxn modelId="{06281FE9-178A-447C-AA22-9630670E5096}" type="presParOf" srcId="{E0EA465D-9600-4529-8CE6-2DE5BE9092CB}" destId="{EC298BEA-CCC0-4290-9220-3226883B6098}" srcOrd="0" destOrd="0" presId="urn:microsoft.com/office/officeart/2005/8/layout/list1"/>
    <dgm:cxn modelId="{6D7A5688-CC83-45D8-A3D2-73D9A9276A6E}" type="presParOf" srcId="{E0EA465D-9600-4529-8CE6-2DE5BE9092CB}" destId="{CA84FE13-9822-406E-9A8B-E961DF946BF9}" srcOrd="1" destOrd="0" presId="urn:microsoft.com/office/officeart/2005/8/layout/list1"/>
    <dgm:cxn modelId="{CEF631BF-DD21-4093-A840-D86FEFC44D98}" type="presParOf" srcId="{5B26D3D3-183D-4221-9F79-C3A5CFFD4BD8}" destId="{0BDCB510-B716-410F-9E0E-686144B9E601}" srcOrd="1" destOrd="0" presId="urn:microsoft.com/office/officeart/2005/8/layout/list1"/>
    <dgm:cxn modelId="{F5E5DE7C-E64A-402D-A768-151A7E9752F4}" type="presParOf" srcId="{5B26D3D3-183D-4221-9F79-C3A5CFFD4BD8}" destId="{10DF045B-0B9D-4210-849E-056A571881DD}" srcOrd="2" destOrd="0" presId="urn:microsoft.com/office/officeart/2005/8/layout/list1"/>
    <dgm:cxn modelId="{69934D01-C090-4A91-8B0F-1A3CB72A0BB2}" type="presParOf" srcId="{5B26D3D3-183D-4221-9F79-C3A5CFFD4BD8}" destId="{86B4FFAB-4FFD-4AB1-94E6-96CDCD2A5E15}" srcOrd="3" destOrd="0" presId="urn:microsoft.com/office/officeart/2005/8/layout/list1"/>
    <dgm:cxn modelId="{5EB655AE-6F79-4D1E-98E5-28607478C086}" type="presParOf" srcId="{5B26D3D3-183D-4221-9F79-C3A5CFFD4BD8}" destId="{654694AE-0D17-4929-8572-71D8DB1D342F}" srcOrd="4" destOrd="0" presId="urn:microsoft.com/office/officeart/2005/8/layout/list1"/>
    <dgm:cxn modelId="{24932F46-AD8E-4FAE-BE47-1906CEE5C70A}" type="presParOf" srcId="{654694AE-0D17-4929-8572-71D8DB1D342F}" destId="{098FD549-E360-405B-93AC-8A07F720C51E}" srcOrd="0" destOrd="0" presId="urn:microsoft.com/office/officeart/2005/8/layout/list1"/>
    <dgm:cxn modelId="{77AF6677-A128-423A-981F-5C0934BF5F19}" type="presParOf" srcId="{654694AE-0D17-4929-8572-71D8DB1D342F}" destId="{3CD339FC-1936-4C21-B394-05FA5D0E1F8E}" srcOrd="1" destOrd="0" presId="urn:microsoft.com/office/officeart/2005/8/layout/list1"/>
    <dgm:cxn modelId="{CA10E271-60FD-4D2C-AAA5-EB198CA236FB}" type="presParOf" srcId="{5B26D3D3-183D-4221-9F79-C3A5CFFD4BD8}" destId="{4F6F33DF-501D-4AC7-BC6D-353D964E8650}" srcOrd="5" destOrd="0" presId="urn:microsoft.com/office/officeart/2005/8/layout/list1"/>
    <dgm:cxn modelId="{E87B56A6-894A-4CA7-9980-0A99AE45C335}" type="presParOf" srcId="{5B26D3D3-183D-4221-9F79-C3A5CFFD4BD8}" destId="{B9E7F994-1354-4682-BF2F-A752FFC6C03F}" srcOrd="6" destOrd="0" presId="urn:microsoft.com/office/officeart/2005/8/layout/list1"/>
    <dgm:cxn modelId="{EC8AE39D-4D78-4823-8D10-3C71E0865F3F}" type="presParOf" srcId="{5B26D3D3-183D-4221-9F79-C3A5CFFD4BD8}" destId="{ED23BD47-300D-44AE-A1FA-DA5919341ED9}" srcOrd="7" destOrd="0" presId="urn:microsoft.com/office/officeart/2005/8/layout/list1"/>
    <dgm:cxn modelId="{ED07449C-1FF9-460C-80BE-36CA1863232D}" type="presParOf" srcId="{5B26D3D3-183D-4221-9F79-C3A5CFFD4BD8}" destId="{7D8FB694-579A-4CA9-BFBF-3E886D0D6C36}" srcOrd="8" destOrd="0" presId="urn:microsoft.com/office/officeart/2005/8/layout/list1"/>
    <dgm:cxn modelId="{BFCCE258-8D4E-4EC1-AB90-528F31591CE8}" type="presParOf" srcId="{7D8FB694-579A-4CA9-BFBF-3E886D0D6C36}" destId="{A1D639AE-7962-40AB-9DE0-F8AFE534C036}" srcOrd="0" destOrd="0" presId="urn:microsoft.com/office/officeart/2005/8/layout/list1"/>
    <dgm:cxn modelId="{C858F20B-9156-4A80-8498-EBC9FD6EFC2B}" type="presParOf" srcId="{7D8FB694-579A-4CA9-BFBF-3E886D0D6C36}" destId="{7074F83C-F636-4431-BB11-B0D9A3DC283F}" srcOrd="1" destOrd="0" presId="urn:microsoft.com/office/officeart/2005/8/layout/list1"/>
    <dgm:cxn modelId="{D55D68E6-1E95-450D-8141-C8632C92A96D}" type="presParOf" srcId="{5B26D3D3-183D-4221-9F79-C3A5CFFD4BD8}" destId="{70DCB391-0E58-4916-AFF0-5B352ED1167D}" srcOrd="9" destOrd="0" presId="urn:microsoft.com/office/officeart/2005/8/layout/list1"/>
    <dgm:cxn modelId="{EF9944C9-A456-4568-A80A-36332E06436D}" type="presParOf" srcId="{5B26D3D3-183D-4221-9F79-C3A5CFFD4BD8}" destId="{01DB8C71-EE89-4860-A3D8-386C3524A7F1}" srcOrd="10" destOrd="0" presId="urn:microsoft.com/office/officeart/2005/8/layout/list1"/>
    <dgm:cxn modelId="{5891A5C3-8168-4FE0-B86F-560DAE128CF4}" type="presParOf" srcId="{5B26D3D3-183D-4221-9F79-C3A5CFFD4BD8}" destId="{0A813734-AA87-4746-B800-8E410C78234A}" srcOrd="11" destOrd="0" presId="urn:microsoft.com/office/officeart/2005/8/layout/list1"/>
    <dgm:cxn modelId="{20F06237-B14C-4DDC-9137-3516B9B06BCB}" type="presParOf" srcId="{5B26D3D3-183D-4221-9F79-C3A5CFFD4BD8}" destId="{59CA0BE5-8193-4697-A863-6D9B83C878D1}" srcOrd="12" destOrd="0" presId="urn:microsoft.com/office/officeart/2005/8/layout/list1"/>
    <dgm:cxn modelId="{F7C72365-FAF2-4730-BA4E-0A8AC1FA0F77}" type="presParOf" srcId="{59CA0BE5-8193-4697-A863-6D9B83C878D1}" destId="{28854506-F13F-4317-81D3-8E0BA2BF07D5}" srcOrd="0" destOrd="0" presId="urn:microsoft.com/office/officeart/2005/8/layout/list1"/>
    <dgm:cxn modelId="{1A2F7F56-2233-4BEC-BFEA-395BF491B5B4}" type="presParOf" srcId="{59CA0BE5-8193-4697-A863-6D9B83C878D1}" destId="{7BDEDBA2-56A7-452D-8404-44872026CCFE}" srcOrd="1" destOrd="0" presId="urn:microsoft.com/office/officeart/2005/8/layout/list1"/>
    <dgm:cxn modelId="{1871D898-D6EA-4CB8-9009-94DEDC551A82}" type="presParOf" srcId="{5B26D3D3-183D-4221-9F79-C3A5CFFD4BD8}" destId="{C54E0A23-6AEA-4F37-8A64-77893DECAA67}" srcOrd="13" destOrd="0" presId="urn:microsoft.com/office/officeart/2005/8/layout/list1"/>
    <dgm:cxn modelId="{F43E0AE1-DF46-4BDD-98A2-2884BA153F72}" type="presParOf" srcId="{5B26D3D3-183D-4221-9F79-C3A5CFFD4BD8}" destId="{2ED9B9AD-51C0-43D9-A076-81E870D9B1A0}" srcOrd="14" destOrd="0" presId="urn:microsoft.com/office/officeart/2005/8/layout/list1"/>
    <dgm:cxn modelId="{8BE7262B-777F-4850-BE39-F90AA4876A09}" type="presParOf" srcId="{5B26D3D3-183D-4221-9F79-C3A5CFFD4BD8}" destId="{5085C627-B959-4941-9AA6-2D6DCB3E1F87}" srcOrd="15" destOrd="0" presId="urn:microsoft.com/office/officeart/2005/8/layout/list1"/>
    <dgm:cxn modelId="{B88425F4-AEE4-4AA4-BFF4-3A5BBA64DBAF}" type="presParOf" srcId="{5B26D3D3-183D-4221-9F79-C3A5CFFD4BD8}" destId="{B166BB96-FD9E-404F-825C-E3DB29FE4C4A}" srcOrd="16" destOrd="0" presId="urn:microsoft.com/office/officeart/2005/8/layout/list1"/>
    <dgm:cxn modelId="{8101BAF4-E037-4D00-A0E4-811386C7E674}" type="presParOf" srcId="{B166BB96-FD9E-404F-825C-E3DB29FE4C4A}" destId="{DF164547-D9D0-4393-89A5-406B60CF3422}" srcOrd="0" destOrd="0" presId="urn:microsoft.com/office/officeart/2005/8/layout/list1"/>
    <dgm:cxn modelId="{A5B4EAF6-44CB-4E84-8482-701EB484E439}" type="presParOf" srcId="{B166BB96-FD9E-404F-825C-E3DB29FE4C4A}" destId="{5E898EB9-DAB8-4BDC-81D7-05A816891D9B}" srcOrd="1" destOrd="0" presId="urn:microsoft.com/office/officeart/2005/8/layout/list1"/>
    <dgm:cxn modelId="{3E635559-1DC9-4323-A78F-7015DD7A489E}" type="presParOf" srcId="{5B26D3D3-183D-4221-9F79-C3A5CFFD4BD8}" destId="{69A02936-AC65-4D42-A109-B6D76FF5AE5F}" srcOrd="17" destOrd="0" presId="urn:microsoft.com/office/officeart/2005/8/layout/list1"/>
    <dgm:cxn modelId="{11608C8D-1BF6-4712-BC53-4EE01E9D2FB6}" type="presParOf" srcId="{5B26D3D3-183D-4221-9F79-C3A5CFFD4BD8}" destId="{19C55E73-0551-49DE-9D3F-57971C162F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C31ED-7ED6-41DD-9A8E-11EADA31CD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75BD84-07DA-43A6-97B8-69C130E1C601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Biologie und Chemie</a:t>
          </a:r>
        </a:p>
      </dgm:t>
    </dgm:pt>
    <dgm:pt modelId="{B85DCEE0-EBDE-412C-BDBC-0F2DA70F0CF3}" type="parTrans" cxnId="{52B32511-7E30-4162-9187-0F7B090524FF}">
      <dgm:prSet/>
      <dgm:spPr/>
      <dgm:t>
        <a:bodyPr/>
        <a:lstStyle/>
        <a:p>
          <a:endParaRPr lang="de-DE"/>
        </a:p>
      </dgm:t>
    </dgm:pt>
    <dgm:pt modelId="{605535DC-D993-4FE0-8EA6-5923DA9CD9CB}" type="sibTrans" cxnId="{52B32511-7E30-4162-9187-0F7B090524FF}">
      <dgm:prSet/>
      <dgm:spPr/>
      <dgm:t>
        <a:bodyPr/>
        <a:lstStyle/>
        <a:p>
          <a:endParaRPr lang="de-DE"/>
        </a:p>
      </dgm:t>
    </dgm:pt>
    <dgm:pt modelId="{0D1A4F35-753E-4A77-9068-AED67694A190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Mathematik und Physik</a:t>
          </a:r>
        </a:p>
      </dgm:t>
    </dgm:pt>
    <dgm:pt modelId="{297CAFF9-B7AE-46E7-BE94-1C14DD2B8976}" type="parTrans" cxnId="{F6A42DB0-014A-4414-97F8-F0E87BD2E917}">
      <dgm:prSet/>
      <dgm:spPr/>
      <dgm:t>
        <a:bodyPr/>
        <a:lstStyle/>
        <a:p>
          <a:endParaRPr lang="de-DE"/>
        </a:p>
      </dgm:t>
    </dgm:pt>
    <dgm:pt modelId="{717530C4-A43A-4800-8982-AEEB6176CAD3}" type="sibTrans" cxnId="{F6A42DB0-014A-4414-97F8-F0E87BD2E917}">
      <dgm:prSet/>
      <dgm:spPr/>
      <dgm:t>
        <a:bodyPr/>
        <a:lstStyle/>
        <a:p>
          <a:endParaRPr lang="de-DE"/>
        </a:p>
      </dgm:t>
    </dgm:pt>
    <dgm:pt modelId="{0CBB04D4-C326-4AA2-BA0F-BEC2F872030F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Qualitative Stoffanalyse</a:t>
          </a:r>
        </a:p>
      </dgm:t>
    </dgm:pt>
    <dgm:pt modelId="{0C410B59-BC93-471D-9000-F6290729D6E2}" type="parTrans" cxnId="{371CAD07-81A2-4A44-B86D-A2631D774B09}">
      <dgm:prSet/>
      <dgm:spPr/>
      <dgm:t>
        <a:bodyPr/>
        <a:lstStyle/>
        <a:p>
          <a:endParaRPr lang="de-DE"/>
        </a:p>
      </dgm:t>
    </dgm:pt>
    <dgm:pt modelId="{D050F069-A6FF-4396-8471-1507CDF62E3D}" type="sibTrans" cxnId="{371CAD07-81A2-4A44-B86D-A2631D774B09}">
      <dgm:prSet/>
      <dgm:spPr/>
      <dgm:t>
        <a:bodyPr/>
        <a:lstStyle/>
        <a:p>
          <a:endParaRPr lang="de-DE"/>
        </a:p>
      </dgm:t>
    </dgm:pt>
    <dgm:pt modelId="{82CD9773-23C2-48AC-897C-25D963A0FCAE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Verknüpfung komplexer Daten</a:t>
          </a:r>
        </a:p>
      </dgm:t>
    </dgm:pt>
    <dgm:pt modelId="{3C1B2907-4C0E-45C0-959D-69075FBE12E9}" type="parTrans" cxnId="{B83588D5-C891-4B6F-A3F8-7B24FD10AA6F}">
      <dgm:prSet/>
      <dgm:spPr/>
      <dgm:t>
        <a:bodyPr/>
        <a:lstStyle/>
        <a:p>
          <a:endParaRPr lang="de-DE"/>
        </a:p>
      </dgm:t>
    </dgm:pt>
    <dgm:pt modelId="{B8AB140D-7F1E-48C0-A0DF-7900917C1AE2}" type="sibTrans" cxnId="{B83588D5-C891-4B6F-A3F8-7B24FD10AA6F}">
      <dgm:prSet/>
      <dgm:spPr/>
      <dgm:t>
        <a:bodyPr/>
        <a:lstStyle/>
        <a:p>
          <a:endParaRPr lang="de-DE"/>
        </a:p>
      </dgm:t>
    </dgm:pt>
    <dgm:pt modelId="{23FE9597-5FA3-44F9-9FEE-E5B000D3AFAF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Räumliches Denken und Präzision</a:t>
          </a:r>
          <a:endParaRPr lang="de-DE" sz="2400" dirty="0"/>
        </a:p>
      </dgm:t>
    </dgm:pt>
    <dgm:pt modelId="{A5886E95-E0A3-41A2-B814-409285D571E3}" type="parTrans" cxnId="{8EDBFA07-37EC-4405-B9A7-D14587A35371}">
      <dgm:prSet/>
      <dgm:spPr/>
      <dgm:t>
        <a:bodyPr/>
        <a:lstStyle/>
        <a:p>
          <a:endParaRPr lang="de-DE"/>
        </a:p>
      </dgm:t>
    </dgm:pt>
    <dgm:pt modelId="{EA750BCE-3262-4658-A145-3B1E7AD8D38C}" type="sibTrans" cxnId="{8EDBFA07-37EC-4405-B9A7-D14587A35371}">
      <dgm:prSet/>
      <dgm:spPr/>
      <dgm:t>
        <a:bodyPr/>
        <a:lstStyle/>
        <a:p>
          <a:endParaRPr lang="de-DE"/>
        </a:p>
      </dgm:t>
    </dgm:pt>
    <dgm:pt modelId="{7C6325C7-889B-412A-BFFF-C4FE4587CA19}" type="pres">
      <dgm:prSet presAssocID="{1C1C31ED-7ED6-41DD-9A8E-11EADA31CD0A}" presName="diagram" presStyleCnt="0">
        <dgm:presLayoutVars>
          <dgm:dir/>
          <dgm:resizeHandles val="exact"/>
        </dgm:presLayoutVars>
      </dgm:prSet>
      <dgm:spPr/>
    </dgm:pt>
    <dgm:pt modelId="{0C92BB7C-A0CC-4B4F-96B0-049E4E25D8C7}" type="pres">
      <dgm:prSet presAssocID="{FB75BD84-07DA-43A6-97B8-69C130E1C601}" presName="node" presStyleLbl="node1" presStyleIdx="0" presStyleCnt="5">
        <dgm:presLayoutVars>
          <dgm:bulletEnabled val="1"/>
        </dgm:presLayoutVars>
      </dgm:prSet>
      <dgm:spPr/>
    </dgm:pt>
    <dgm:pt modelId="{9B623860-D853-4607-93B0-C2D5961E2349}" type="pres">
      <dgm:prSet presAssocID="{605535DC-D993-4FE0-8EA6-5923DA9CD9CB}" presName="sibTrans" presStyleCnt="0"/>
      <dgm:spPr/>
    </dgm:pt>
    <dgm:pt modelId="{37EA4B69-E0C7-4923-B1CE-066C741E0754}" type="pres">
      <dgm:prSet presAssocID="{0D1A4F35-753E-4A77-9068-AED67694A190}" presName="node" presStyleLbl="node1" presStyleIdx="1" presStyleCnt="5">
        <dgm:presLayoutVars>
          <dgm:bulletEnabled val="1"/>
        </dgm:presLayoutVars>
      </dgm:prSet>
      <dgm:spPr/>
    </dgm:pt>
    <dgm:pt modelId="{E22DFF03-3894-417B-B2D2-3E9C2FB4A92D}" type="pres">
      <dgm:prSet presAssocID="{717530C4-A43A-4800-8982-AEEB6176CAD3}" presName="sibTrans" presStyleCnt="0"/>
      <dgm:spPr/>
    </dgm:pt>
    <dgm:pt modelId="{45EAA38A-4957-4B36-AC90-A227C589F106}" type="pres">
      <dgm:prSet presAssocID="{0CBB04D4-C326-4AA2-BA0F-BEC2F872030F}" presName="node" presStyleLbl="node1" presStyleIdx="2" presStyleCnt="5">
        <dgm:presLayoutVars>
          <dgm:bulletEnabled val="1"/>
        </dgm:presLayoutVars>
      </dgm:prSet>
      <dgm:spPr/>
    </dgm:pt>
    <dgm:pt modelId="{D247E7C7-1DB9-4DE6-9AC7-3F139875E93D}" type="pres">
      <dgm:prSet presAssocID="{D050F069-A6FF-4396-8471-1507CDF62E3D}" presName="sibTrans" presStyleCnt="0"/>
      <dgm:spPr/>
    </dgm:pt>
    <dgm:pt modelId="{8E26701D-BCD3-4AB8-9A67-297C6127CEC8}" type="pres">
      <dgm:prSet presAssocID="{82CD9773-23C2-48AC-897C-25D963A0FCAE}" presName="node" presStyleLbl="node1" presStyleIdx="3" presStyleCnt="5">
        <dgm:presLayoutVars>
          <dgm:bulletEnabled val="1"/>
        </dgm:presLayoutVars>
      </dgm:prSet>
      <dgm:spPr/>
    </dgm:pt>
    <dgm:pt modelId="{FB0C0098-C092-496D-9A64-DF1646FA8A4F}" type="pres">
      <dgm:prSet presAssocID="{B8AB140D-7F1E-48C0-A0DF-7900917C1AE2}" presName="sibTrans" presStyleCnt="0"/>
      <dgm:spPr/>
    </dgm:pt>
    <dgm:pt modelId="{CA7CCFEF-2150-4EEF-BAEB-BB08C87A36FE}" type="pres">
      <dgm:prSet presAssocID="{23FE9597-5FA3-44F9-9FEE-E5B000D3AFAF}" presName="node" presStyleLbl="node1" presStyleIdx="4" presStyleCnt="5">
        <dgm:presLayoutVars>
          <dgm:bulletEnabled val="1"/>
        </dgm:presLayoutVars>
      </dgm:prSet>
      <dgm:spPr/>
    </dgm:pt>
  </dgm:ptLst>
  <dgm:cxnLst>
    <dgm:cxn modelId="{371CAD07-81A2-4A44-B86D-A2631D774B09}" srcId="{1C1C31ED-7ED6-41DD-9A8E-11EADA31CD0A}" destId="{0CBB04D4-C326-4AA2-BA0F-BEC2F872030F}" srcOrd="2" destOrd="0" parTransId="{0C410B59-BC93-471D-9000-F6290729D6E2}" sibTransId="{D050F069-A6FF-4396-8471-1507CDF62E3D}"/>
    <dgm:cxn modelId="{8EDBFA07-37EC-4405-B9A7-D14587A35371}" srcId="{1C1C31ED-7ED6-41DD-9A8E-11EADA31CD0A}" destId="{23FE9597-5FA3-44F9-9FEE-E5B000D3AFAF}" srcOrd="4" destOrd="0" parTransId="{A5886E95-E0A3-41A2-B814-409285D571E3}" sibTransId="{EA750BCE-3262-4658-A145-3B1E7AD8D38C}"/>
    <dgm:cxn modelId="{52B32511-7E30-4162-9187-0F7B090524FF}" srcId="{1C1C31ED-7ED6-41DD-9A8E-11EADA31CD0A}" destId="{FB75BD84-07DA-43A6-97B8-69C130E1C601}" srcOrd="0" destOrd="0" parTransId="{B85DCEE0-EBDE-412C-BDBC-0F2DA70F0CF3}" sibTransId="{605535DC-D993-4FE0-8EA6-5923DA9CD9CB}"/>
    <dgm:cxn modelId="{8FE5894F-1B15-4B97-B68F-E680236AB2D0}" type="presOf" srcId="{FB75BD84-07DA-43A6-97B8-69C130E1C601}" destId="{0C92BB7C-A0CC-4B4F-96B0-049E4E25D8C7}" srcOrd="0" destOrd="0" presId="urn:microsoft.com/office/officeart/2005/8/layout/default"/>
    <dgm:cxn modelId="{F6A42DB0-014A-4414-97F8-F0E87BD2E917}" srcId="{1C1C31ED-7ED6-41DD-9A8E-11EADA31CD0A}" destId="{0D1A4F35-753E-4A77-9068-AED67694A190}" srcOrd="1" destOrd="0" parTransId="{297CAFF9-B7AE-46E7-BE94-1C14DD2B8976}" sibTransId="{717530C4-A43A-4800-8982-AEEB6176CAD3}"/>
    <dgm:cxn modelId="{FCA2ACD3-4020-4DD3-87B3-C82E8124E47E}" type="presOf" srcId="{0CBB04D4-C326-4AA2-BA0F-BEC2F872030F}" destId="{45EAA38A-4957-4B36-AC90-A227C589F106}" srcOrd="0" destOrd="0" presId="urn:microsoft.com/office/officeart/2005/8/layout/default"/>
    <dgm:cxn modelId="{B83588D5-C891-4B6F-A3F8-7B24FD10AA6F}" srcId="{1C1C31ED-7ED6-41DD-9A8E-11EADA31CD0A}" destId="{82CD9773-23C2-48AC-897C-25D963A0FCAE}" srcOrd="3" destOrd="0" parTransId="{3C1B2907-4C0E-45C0-959D-69075FBE12E9}" sibTransId="{B8AB140D-7F1E-48C0-A0DF-7900917C1AE2}"/>
    <dgm:cxn modelId="{AD33B9E1-80D4-4135-ADDB-7E45B7BC10BA}" type="presOf" srcId="{23FE9597-5FA3-44F9-9FEE-E5B000D3AFAF}" destId="{CA7CCFEF-2150-4EEF-BAEB-BB08C87A36FE}" srcOrd="0" destOrd="0" presId="urn:microsoft.com/office/officeart/2005/8/layout/default"/>
    <dgm:cxn modelId="{49532BE7-D99A-4EB2-9EC7-4E631A22853F}" type="presOf" srcId="{0D1A4F35-753E-4A77-9068-AED67694A190}" destId="{37EA4B69-E0C7-4923-B1CE-066C741E0754}" srcOrd="0" destOrd="0" presId="urn:microsoft.com/office/officeart/2005/8/layout/default"/>
    <dgm:cxn modelId="{F1BB1BE9-E783-477D-BDC1-47FD82FD9B41}" type="presOf" srcId="{82CD9773-23C2-48AC-897C-25D963A0FCAE}" destId="{8E26701D-BCD3-4AB8-9A67-297C6127CEC8}" srcOrd="0" destOrd="0" presId="urn:microsoft.com/office/officeart/2005/8/layout/default"/>
    <dgm:cxn modelId="{7DFA93F4-ED7F-4476-B323-C5E0DF1FAFD3}" type="presOf" srcId="{1C1C31ED-7ED6-41DD-9A8E-11EADA31CD0A}" destId="{7C6325C7-889B-412A-BFFF-C4FE4587CA19}" srcOrd="0" destOrd="0" presId="urn:microsoft.com/office/officeart/2005/8/layout/default"/>
    <dgm:cxn modelId="{F20092A6-99CB-4FDE-A02C-C91F4053B265}" type="presParOf" srcId="{7C6325C7-889B-412A-BFFF-C4FE4587CA19}" destId="{0C92BB7C-A0CC-4B4F-96B0-049E4E25D8C7}" srcOrd="0" destOrd="0" presId="urn:microsoft.com/office/officeart/2005/8/layout/default"/>
    <dgm:cxn modelId="{59A667F1-584F-417E-A2DC-6D9AC0034565}" type="presParOf" srcId="{7C6325C7-889B-412A-BFFF-C4FE4587CA19}" destId="{9B623860-D853-4607-93B0-C2D5961E2349}" srcOrd="1" destOrd="0" presId="urn:microsoft.com/office/officeart/2005/8/layout/default"/>
    <dgm:cxn modelId="{BFC31364-40F1-47A2-A6B0-58A5B21591D1}" type="presParOf" srcId="{7C6325C7-889B-412A-BFFF-C4FE4587CA19}" destId="{37EA4B69-E0C7-4923-B1CE-066C741E0754}" srcOrd="2" destOrd="0" presId="urn:microsoft.com/office/officeart/2005/8/layout/default"/>
    <dgm:cxn modelId="{139A17AE-71DD-473B-AA53-75563A3E2AB7}" type="presParOf" srcId="{7C6325C7-889B-412A-BFFF-C4FE4587CA19}" destId="{E22DFF03-3894-417B-B2D2-3E9C2FB4A92D}" srcOrd="3" destOrd="0" presId="urn:microsoft.com/office/officeart/2005/8/layout/default"/>
    <dgm:cxn modelId="{56BD38EB-E077-43C1-8482-AD58E7756518}" type="presParOf" srcId="{7C6325C7-889B-412A-BFFF-C4FE4587CA19}" destId="{45EAA38A-4957-4B36-AC90-A227C589F106}" srcOrd="4" destOrd="0" presId="urn:microsoft.com/office/officeart/2005/8/layout/default"/>
    <dgm:cxn modelId="{46444A49-6F36-4ACF-A027-7A1EF4B95E41}" type="presParOf" srcId="{7C6325C7-889B-412A-BFFF-C4FE4587CA19}" destId="{D247E7C7-1DB9-4DE6-9AC7-3F139875E93D}" srcOrd="5" destOrd="0" presId="urn:microsoft.com/office/officeart/2005/8/layout/default"/>
    <dgm:cxn modelId="{BDFE41CC-6AD4-421B-9150-A7FE7CD6E9CB}" type="presParOf" srcId="{7C6325C7-889B-412A-BFFF-C4FE4587CA19}" destId="{8E26701D-BCD3-4AB8-9A67-297C6127CEC8}" srcOrd="6" destOrd="0" presId="urn:microsoft.com/office/officeart/2005/8/layout/default"/>
    <dgm:cxn modelId="{14C9A9CE-1B71-4A64-B760-96F06D69DDC0}" type="presParOf" srcId="{7C6325C7-889B-412A-BFFF-C4FE4587CA19}" destId="{FB0C0098-C092-496D-9A64-DF1646FA8A4F}" srcOrd="7" destOrd="0" presId="urn:microsoft.com/office/officeart/2005/8/layout/default"/>
    <dgm:cxn modelId="{8A3C862F-FE26-4E1C-9082-501221698BAD}" type="presParOf" srcId="{7C6325C7-889B-412A-BFFF-C4FE4587CA19}" destId="{CA7CCFEF-2150-4EEF-BAEB-BB08C87A36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C31ED-7ED6-41DD-9A8E-11EADA31CD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75BD84-07DA-43A6-97B8-69C130E1C601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Pharmazeutische Dienstleistungen </a:t>
          </a:r>
        </a:p>
      </dgm:t>
    </dgm:pt>
    <dgm:pt modelId="{B85DCEE0-EBDE-412C-BDBC-0F2DA70F0CF3}" type="parTrans" cxnId="{52B32511-7E30-4162-9187-0F7B090524FF}">
      <dgm:prSet/>
      <dgm:spPr/>
      <dgm:t>
        <a:bodyPr/>
        <a:lstStyle/>
        <a:p>
          <a:endParaRPr lang="de-DE"/>
        </a:p>
      </dgm:t>
    </dgm:pt>
    <dgm:pt modelId="{605535DC-D993-4FE0-8EA6-5923DA9CD9CB}" type="sibTrans" cxnId="{52B32511-7E30-4162-9187-0F7B090524FF}">
      <dgm:prSet/>
      <dgm:spPr/>
      <dgm:t>
        <a:bodyPr/>
        <a:lstStyle/>
        <a:p>
          <a:endParaRPr lang="de-DE"/>
        </a:p>
      </dgm:t>
    </dgm:pt>
    <dgm:pt modelId="{0D1A4F35-753E-4A77-9068-AED67694A190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Arzneimittel-Substitution</a:t>
          </a:r>
        </a:p>
      </dgm:t>
    </dgm:pt>
    <dgm:pt modelId="{297CAFF9-B7AE-46E7-BE94-1C14DD2B8976}" type="parTrans" cxnId="{F6A42DB0-014A-4414-97F8-F0E87BD2E917}">
      <dgm:prSet/>
      <dgm:spPr/>
      <dgm:t>
        <a:bodyPr/>
        <a:lstStyle/>
        <a:p>
          <a:endParaRPr lang="de-DE"/>
        </a:p>
      </dgm:t>
    </dgm:pt>
    <dgm:pt modelId="{717530C4-A43A-4800-8982-AEEB6176CAD3}" type="sibTrans" cxnId="{F6A42DB0-014A-4414-97F8-F0E87BD2E917}">
      <dgm:prSet/>
      <dgm:spPr/>
      <dgm:t>
        <a:bodyPr/>
        <a:lstStyle/>
        <a:p>
          <a:endParaRPr lang="de-DE"/>
        </a:p>
      </dgm:t>
    </dgm:pt>
    <dgm:pt modelId="{0CBB04D4-C326-4AA2-BA0F-BEC2F872030F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Selbstmedikation und Medikations-analyse</a:t>
          </a:r>
        </a:p>
      </dgm:t>
    </dgm:pt>
    <dgm:pt modelId="{0C410B59-BC93-471D-9000-F6290729D6E2}" type="parTrans" cxnId="{371CAD07-81A2-4A44-B86D-A2631D774B09}">
      <dgm:prSet/>
      <dgm:spPr/>
      <dgm:t>
        <a:bodyPr/>
        <a:lstStyle/>
        <a:p>
          <a:endParaRPr lang="de-DE"/>
        </a:p>
      </dgm:t>
    </dgm:pt>
    <dgm:pt modelId="{D050F069-A6FF-4396-8471-1507CDF62E3D}" type="sibTrans" cxnId="{371CAD07-81A2-4A44-B86D-A2631D774B09}">
      <dgm:prSet/>
      <dgm:spPr/>
      <dgm:t>
        <a:bodyPr/>
        <a:lstStyle/>
        <a:p>
          <a:endParaRPr lang="de-DE"/>
        </a:p>
      </dgm:t>
    </dgm:pt>
    <dgm:pt modelId="{82CD9773-23C2-48AC-897C-25D963A0FCAE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Besondere Patientengruppen (wie Schwangere/</a:t>
          </a:r>
          <a:br>
            <a:rPr lang="de-DE" sz="2400" dirty="0">
              <a:latin typeface="Segoe" panose="020B0502040200020203"/>
            </a:rPr>
          </a:br>
          <a:r>
            <a:rPr lang="de-DE" sz="2400" dirty="0">
              <a:latin typeface="Segoe" panose="020B0502040200020203"/>
            </a:rPr>
            <a:t>Stillende/Kinder) </a:t>
          </a:r>
        </a:p>
      </dgm:t>
    </dgm:pt>
    <dgm:pt modelId="{3C1B2907-4C0E-45C0-959D-69075FBE12E9}" type="parTrans" cxnId="{B83588D5-C891-4B6F-A3F8-7B24FD10AA6F}">
      <dgm:prSet/>
      <dgm:spPr/>
      <dgm:t>
        <a:bodyPr/>
        <a:lstStyle/>
        <a:p>
          <a:endParaRPr lang="de-DE"/>
        </a:p>
      </dgm:t>
    </dgm:pt>
    <dgm:pt modelId="{B8AB140D-7F1E-48C0-A0DF-7900917C1AE2}" type="sibTrans" cxnId="{B83588D5-C891-4B6F-A3F8-7B24FD10AA6F}">
      <dgm:prSet/>
      <dgm:spPr/>
      <dgm:t>
        <a:bodyPr/>
        <a:lstStyle/>
        <a:p>
          <a:endParaRPr lang="de-DE"/>
        </a:p>
      </dgm:t>
    </dgm:pt>
    <dgm:pt modelId="{23FE9597-5FA3-44F9-9FEE-E5B000D3AFAF}">
      <dgm:prSet phldrT="[Text]" custT="1"/>
      <dgm:spPr>
        <a:solidFill>
          <a:srgbClr val="105278"/>
        </a:solidFill>
      </dgm:spPr>
      <dgm:t>
        <a:bodyPr/>
        <a:lstStyle/>
        <a:p>
          <a:r>
            <a:rPr lang="de-DE" sz="2400" dirty="0">
              <a:latin typeface="Segoe" panose="020B0502040200020203"/>
            </a:rPr>
            <a:t>Apothekengesetz und Apothekenbetriebsordnung </a:t>
          </a:r>
        </a:p>
      </dgm:t>
    </dgm:pt>
    <dgm:pt modelId="{A5886E95-E0A3-41A2-B814-409285D571E3}" type="parTrans" cxnId="{8EDBFA07-37EC-4405-B9A7-D14587A35371}">
      <dgm:prSet/>
      <dgm:spPr/>
      <dgm:t>
        <a:bodyPr/>
        <a:lstStyle/>
        <a:p>
          <a:endParaRPr lang="de-DE"/>
        </a:p>
      </dgm:t>
    </dgm:pt>
    <dgm:pt modelId="{EA750BCE-3262-4658-A145-3B1E7AD8D38C}" type="sibTrans" cxnId="{8EDBFA07-37EC-4405-B9A7-D14587A35371}">
      <dgm:prSet/>
      <dgm:spPr/>
      <dgm:t>
        <a:bodyPr/>
        <a:lstStyle/>
        <a:p>
          <a:endParaRPr lang="de-DE"/>
        </a:p>
      </dgm:t>
    </dgm:pt>
    <dgm:pt modelId="{93EF35B4-0D8A-446B-A969-DA2B858E88B5}">
      <dgm:prSet/>
      <dgm:spPr>
        <a:solidFill>
          <a:srgbClr val="105278"/>
        </a:solidFill>
      </dgm:spPr>
      <dgm:t>
        <a:bodyPr/>
        <a:lstStyle/>
        <a:p>
          <a:r>
            <a:rPr lang="de-DE" dirty="0">
              <a:latin typeface="Segoe" panose="020B0502040200020203"/>
            </a:rPr>
            <a:t>Datenschutz und digitaler Wandel in Apotheken </a:t>
          </a:r>
        </a:p>
      </dgm:t>
    </dgm:pt>
    <dgm:pt modelId="{01CBD09F-ABD3-4724-B742-A4976F046918}" type="parTrans" cxnId="{BD528924-540B-4191-8ED5-2BBB0F8E0ADE}">
      <dgm:prSet/>
      <dgm:spPr/>
      <dgm:t>
        <a:bodyPr/>
        <a:lstStyle/>
        <a:p>
          <a:endParaRPr lang="de-DE"/>
        </a:p>
      </dgm:t>
    </dgm:pt>
    <dgm:pt modelId="{00C1E2ED-0FCF-4676-8C27-7659691D7C00}" type="sibTrans" cxnId="{BD528924-540B-4191-8ED5-2BBB0F8E0ADE}">
      <dgm:prSet/>
      <dgm:spPr/>
      <dgm:t>
        <a:bodyPr/>
        <a:lstStyle/>
        <a:p>
          <a:endParaRPr lang="de-DE"/>
        </a:p>
      </dgm:t>
    </dgm:pt>
    <dgm:pt modelId="{7C6325C7-889B-412A-BFFF-C4FE4587CA19}" type="pres">
      <dgm:prSet presAssocID="{1C1C31ED-7ED6-41DD-9A8E-11EADA31CD0A}" presName="diagram" presStyleCnt="0">
        <dgm:presLayoutVars>
          <dgm:dir/>
          <dgm:resizeHandles val="exact"/>
        </dgm:presLayoutVars>
      </dgm:prSet>
      <dgm:spPr/>
    </dgm:pt>
    <dgm:pt modelId="{0C92BB7C-A0CC-4B4F-96B0-049E4E25D8C7}" type="pres">
      <dgm:prSet presAssocID="{FB75BD84-07DA-43A6-97B8-69C130E1C601}" presName="node" presStyleLbl="node1" presStyleIdx="0" presStyleCnt="6">
        <dgm:presLayoutVars>
          <dgm:bulletEnabled val="1"/>
        </dgm:presLayoutVars>
      </dgm:prSet>
      <dgm:spPr/>
    </dgm:pt>
    <dgm:pt modelId="{9B623860-D853-4607-93B0-C2D5961E2349}" type="pres">
      <dgm:prSet presAssocID="{605535DC-D993-4FE0-8EA6-5923DA9CD9CB}" presName="sibTrans" presStyleCnt="0"/>
      <dgm:spPr/>
    </dgm:pt>
    <dgm:pt modelId="{37EA4B69-E0C7-4923-B1CE-066C741E0754}" type="pres">
      <dgm:prSet presAssocID="{0D1A4F35-753E-4A77-9068-AED67694A190}" presName="node" presStyleLbl="node1" presStyleIdx="1" presStyleCnt="6">
        <dgm:presLayoutVars>
          <dgm:bulletEnabled val="1"/>
        </dgm:presLayoutVars>
      </dgm:prSet>
      <dgm:spPr/>
    </dgm:pt>
    <dgm:pt modelId="{E22DFF03-3894-417B-B2D2-3E9C2FB4A92D}" type="pres">
      <dgm:prSet presAssocID="{717530C4-A43A-4800-8982-AEEB6176CAD3}" presName="sibTrans" presStyleCnt="0"/>
      <dgm:spPr/>
    </dgm:pt>
    <dgm:pt modelId="{45EAA38A-4957-4B36-AC90-A227C589F106}" type="pres">
      <dgm:prSet presAssocID="{0CBB04D4-C326-4AA2-BA0F-BEC2F872030F}" presName="node" presStyleLbl="node1" presStyleIdx="2" presStyleCnt="6">
        <dgm:presLayoutVars>
          <dgm:bulletEnabled val="1"/>
        </dgm:presLayoutVars>
      </dgm:prSet>
      <dgm:spPr/>
    </dgm:pt>
    <dgm:pt modelId="{D247E7C7-1DB9-4DE6-9AC7-3F139875E93D}" type="pres">
      <dgm:prSet presAssocID="{D050F069-A6FF-4396-8471-1507CDF62E3D}" presName="sibTrans" presStyleCnt="0"/>
      <dgm:spPr/>
    </dgm:pt>
    <dgm:pt modelId="{8E26701D-BCD3-4AB8-9A67-297C6127CEC8}" type="pres">
      <dgm:prSet presAssocID="{82CD9773-23C2-48AC-897C-25D963A0FCAE}" presName="node" presStyleLbl="node1" presStyleIdx="3" presStyleCnt="6">
        <dgm:presLayoutVars>
          <dgm:bulletEnabled val="1"/>
        </dgm:presLayoutVars>
      </dgm:prSet>
      <dgm:spPr/>
    </dgm:pt>
    <dgm:pt modelId="{FB0C0098-C092-496D-9A64-DF1646FA8A4F}" type="pres">
      <dgm:prSet presAssocID="{B8AB140D-7F1E-48C0-A0DF-7900917C1AE2}" presName="sibTrans" presStyleCnt="0"/>
      <dgm:spPr/>
    </dgm:pt>
    <dgm:pt modelId="{CA7CCFEF-2150-4EEF-BAEB-BB08C87A36FE}" type="pres">
      <dgm:prSet presAssocID="{23FE9597-5FA3-44F9-9FEE-E5B000D3AFAF}" presName="node" presStyleLbl="node1" presStyleIdx="4" presStyleCnt="6">
        <dgm:presLayoutVars>
          <dgm:bulletEnabled val="1"/>
        </dgm:presLayoutVars>
      </dgm:prSet>
      <dgm:spPr/>
    </dgm:pt>
    <dgm:pt modelId="{F11CD5D4-0853-4BEC-AC66-F390A24DDC61}" type="pres">
      <dgm:prSet presAssocID="{EA750BCE-3262-4658-A145-3B1E7AD8D38C}" presName="sibTrans" presStyleCnt="0"/>
      <dgm:spPr/>
    </dgm:pt>
    <dgm:pt modelId="{4BCB3EA3-E73C-41D5-A645-F52378C3F265}" type="pres">
      <dgm:prSet presAssocID="{93EF35B4-0D8A-446B-A969-DA2B858E88B5}" presName="node" presStyleLbl="node1" presStyleIdx="5" presStyleCnt="6">
        <dgm:presLayoutVars>
          <dgm:bulletEnabled val="1"/>
        </dgm:presLayoutVars>
      </dgm:prSet>
      <dgm:spPr/>
    </dgm:pt>
  </dgm:ptLst>
  <dgm:cxnLst>
    <dgm:cxn modelId="{371CAD07-81A2-4A44-B86D-A2631D774B09}" srcId="{1C1C31ED-7ED6-41DD-9A8E-11EADA31CD0A}" destId="{0CBB04D4-C326-4AA2-BA0F-BEC2F872030F}" srcOrd="2" destOrd="0" parTransId="{0C410B59-BC93-471D-9000-F6290729D6E2}" sibTransId="{D050F069-A6FF-4396-8471-1507CDF62E3D}"/>
    <dgm:cxn modelId="{8EDBFA07-37EC-4405-B9A7-D14587A35371}" srcId="{1C1C31ED-7ED6-41DD-9A8E-11EADA31CD0A}" destId="{23FE9597-5FA3-44F9-9FEE-E5B000D3AFAF}" srcOrd="4" destOrd="0" parTransId="{A5886E95-E0A3-41A2-B814-409285D571E3}" sibTransId="{EA750BCE-3262-4658-A145-3B1E7AD8D38C}"/>
    <dgm:cxn modelId="{52B32511-7E30-4162-9187-0F7B090524FF}" srcId="{1C1C31ED-7ED6-41DD-9A8E-11EADA31CD0A}" destId="{FB75BD84-07DA-43A6-97B8-69C130E1C601}" srcOrd="0" destOrd="0" parTransId="{B85DCEE0-EBDE-412C-BDBC-0F2DA70F0CF3}" sibTransId="{605535DC-D993-4FE0-8EA6-5923DA9CD9CB}"/>
    <dgm:cxn modelId="{BD528924-540B-4191-8ED5-2BBB0F8E0ADE}" srcId="{1C1C31ED-7ED6-41DD-9A8E-11EADA31CD0A}" destId="{93EF35B4-0D8A-446B-A969-DA2B858E88B5}" srcOrd="5" destOrd="0" parTransId="{01CBD09F-ABD3-4724-B742-A4976F046918}" sibTransId="{00C1E2ED-0FCF-4676-8C27-7659691D7C00}"/>
    <dgm:cxn modelId="{8FE5894F-1B15-4B97-B68F-E680236AB2D0}" type="presOf" srcId="{FB75BD84-07DA-43A6-97B8-69C130E1C601}" destId="{0C92BB7C-A0CC-4B4F-96B0-049E4E25D8C7}" srcOrd="0" destOrd="0" presId="urn:microsoft.com/office/officeart/2005/8/layout/default"/>
    <dgm:cxn modelId="{F6A42DB0-014A-4414-97F8-F0E87BD2E917}" srcId="{1C1C31ED-7ED6-41DD-9A8E-11EADA31CD0A}" destId="{0D1A4F35-753E-4A77-9068-AED67694A190}" srcOrd="1" destOrd="0" parTransId="{297CAFF9-B7AE-46E7-BE94-1C14DD2B8976}" sibTransId="{717530C4-A43A-4800-8982-AEEB6176CAD3}"/>
    <dgm:cxn modelId="{FCA2ACD3-4020-4DD3-87B3-C82E8124E47E}" type="presOf" srcId="{0CBB04D4-C326-4AA2-BA0F-BEC2F872030F}" destId="{45EAA38A-4957-4B36-AC90-A227C589F106}" srcOrd="0" destOrd="0" presId="urn:microsoft.com/office/officeart/2005/8/layout/default"/>
    <dgm:cxn modelId="{B83588D5-C891-4B6F-A3F8-7B24FD10AA6F}" srcId="{1C1C31ED-7ED6-41DD-9A8E-11EADA31CD0A}" destId="{82CD9773-23C2-48AC-897C-25D963A0FCAE}" srcOrd="3" destOrd="0" parTransId="{3C1B2907-4C0E-45C0-959D-69075FBE12E9}" sibTransId="{B8AB140D-7F1E-48C0-A0DF-7900917C1AE2}"/>
    <dgm:cxn modelId="{AD33B9E1-80D4-4135-ADDB-7E45B7BC10BA}" type="presOf" srcId="{23FE9597-5FA3-44F9-9FEE-E5B000D3AFAF}" destId="{CA7CCFEF-2150-4EEF-BAEB-BB08C87A36FE}" srcOrd="0" destOrd="0" presId="urn:microsoft.com/office/officeart/2005/8/layout/default"/>
    <dgm:cxn modelId="{49532BE7-D99A-4EB2-9EC7-4E631A22853F}" type="presOf" srcId="{0D1A4F35-753E-4A77-9068-AED67694A190}" destId="{37EA4B69-E0C7-4923-B1CE-066C741E0754}" srcOrd="0" destOrd="0" presId="urn:microsoft.com/office/officeart/2005/8/layout/default"/>
    <dgm:cxn modelId="{F1BB1BE9-E783-477D-BDC1-47FD82FD9B41}" type="presOf" srcId="{82CD9773-23C2-48AC-897C-25D963A0FCAE}" destId="{8E26701D-BCD3-4AB8-9A67-297C6127CEC8}" srcOrd="0" destOrd="0" presId="urn:microsoft.com/office/officeart/2005/8/layout/default"/>
    <dgm:cxn modelId="{7DFA93F4-ED7F-4476-B323-C5E0DF1FAFD3}" type="presOf" srcId="{1C1C31ED-7ED6-41DD-9A8E-11EADA31CD0A}" destId="{7C6325C7-889B-412A-BFFF-C4FE4587CA19}" srcOrd="0" destOrd="0" presId="urn:microsoft.com/office/officeart/2005/8/layout/default"/>
    <dgm:cxn modelId="{0A0754F8-B714-4710-B228-0F3D61EC4567}" type="presOf" srcId="{93EF35B4-0D8A-446B-A969-DA2B858E88B5}" destId="{4BCB3EA3-E73C-41D5-A645-F52378C3F265}" srcOrd="0" destOrd="0" presId="urn:microsoft.com/office/officeart/2005/8/layout/default"/>
    <dgm:cxn modelId="{F20092A6-99CB-4FDE-A02C-C91F4053B265}" type="presParOf" srcId="{7C6325C7-889B-412A-BFFF-C4FE4587CA19}" destId="{0C92BB7C-A0CC-4B4F-96B0-049E4E25D8C7}" srcOrd="0" destOrd="0" presId="urn:microsoft.com/office/officeart/2005/8/layout/default"/>
    <dgm:cxn modelId="{59A667F1-584F-417E-A2DC-6D9AC0034565}" type="presParOf" srcId="{7C6325C7-889B-412A-BFFF-C4FE4587CA19}" destId="{9B623860-D853-4607-93B0-C2D5961E2349}" srcOrd="1" destOrd="0" presId="urn:microsoft.com/office/officeart/2005/8/layout/default"/>
    <dgm:cxn modelId="{BFC31364-40F1-47A2-A6B0-58A5B21591D1}" type="presParOf" srcId="{7C6325C7-889B-412A-BFFF-C4FE4587CA19}" destId="{37EA4B69-E0C7-4923-B1CE-066C741E0754}" srcOrd="2" destOrd="0" presId="urn:microsoft.com/office/officeart/2005/8/layout/default"/>
    <dgm:cxn modelId="{139A17AE-71DD-473B-AA53-75563A3E2AB7}" type="presParOf" srcId="{7C6325C7-889B-412A-BFFF-C4FE4587CA19}" destId="{E22DFF03-3894-417B-B2D2-3E9C2FB4A92D}" srcOrd="3" destOrd="0" presId="urn:microsoft.com/office/officeart/2005/8/layout/default"/>
    <dgm:cxn modelId="{56BD38EB-E077-43C1-8482-AD58E7756518}" type="presParOf" srcId="{7C6325C7-889B-412A-BFFF-C4FE4587CA19}" destId="{45EAA38A-4957-4B36-AC90-A227C589F106}" srcOrd="4" destOrd="0" presId="urn:microsoft.com/office/officeart/2005/8/layout/default"/>
    <dgm:cxn modelId="{46444A49-6F36-4ACF-A027-7A1EF4B95E41}" type="presParOf" srcId="{7C6325C7-889B-412A-BFFF-C4FE4587CA19}" destId="{D247E7C7-1DB9-4DE6-9AC7-3F139875E93D}" srcOrd="5" destOrd="0" presId="urn:microsoft.com/office/officeart/2005/8/layout/default"/>
    <dgm:cxn modelId="{BDFE41CC-6AD4-421B-9150-A7FE7CD6E9CB}" type="presParOf" srcId="{7C6325C7-889B-412A-BFFF-C4FE4587CA19}" destId="{8E26701D-BCD3-4AB8-9A67-297C6127CEC8}" srcOrd="6" destOrd="0" presId="urn:microsoft.com/office/officeart/2005/8/layout/default"/>
    <dgm:cxn modelId="{14C9A9CE-1B71-4A64-B760-96F06D69DDC0}" type="presParOf" srcId="{7C6325C7-889B-412A-BFFF-C4FE4587CA19}" destId="{FB0C0098-C092-496D-9A64-DF1646FA8A4F}" srcOrd="7" destOrd="0" presId="urn:microsoft.com/office/officeart/2005/8/layout/default"/>
    <dgm:cxn modelId="{8A3C862F-FE26-4E1C-9082-501221698BAD}" type="presParOf" srcId="{7C6325C7-889B-412A-BFFF-C4FE4587CA19}" destId="{CA7CCFEF-2150-4EEF-BAEB-BB08C87A36FE}" srcOrd="8" destOrd="0" presId="urn:microsoft.com/office/officeart/2005/8/layout/default"/>
    <dgm:cxn modelId="{E52ADDCB-FEF5-423E-9CD5-783BAE6A6FEB}" type="presParOf" srcId="{7C6325C7-889B-412A-BFFF-C4FE4587CA19}" destId="{F11CD5D4-0853-4BEC-AC66-F390A24DDC61}" srcOrd="9" destOrd="0" presId="urn:microsoft.com/office/officeart/2005/8/layout/default"/>
    <dgm:cxn modelId="{7426E815-2470-4ECB-A1A5-8744C5936905}" type="presParOf" srcId="{7C6325C7-889B-412A-BFFF-C4FE4587CA19}" destId="{4BCB3EA3-E73C-41D5-A645-F52378C3F2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F045B-0B9D-4210-849E-056A571881DD}">
      <dsp:nvSpPr>
        <dsp:cNvPr id="0" name=""/>
        <dsp:cNvSpPr/>
      </dsp:nvSpPr>
      <dsp:spPr>
        <a:xfrm>
          <a:off x="0" y="371859"/>
          <a:ext cx="105156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4FE13-9822-406E-9A8B-E961DF946BF9}">
      <dsp:nvSpPr>
        <dsp:cNvPr id="0" name=""/>
        <dsp:cNvSpPr/>
      </dsp:nvSpPr>
      <dsp:spPr>
        <a:xfrm>
          <a:off x="525780" y="91419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Hochschulzugangsberechtigung</a:t>
          </a:r>
        </a:p>
      </dsp:txBody>
      <dsp:txXfrm>
        <a:off x="553160" y="118799"/>
        <a:ext cx="7306160" cy="506120"/>
      </dsp:txXfrm>
    </dsp:sp>
    <dsp:sp modelId="{B9E7F994-1354-4682-BF2F-A752FFC6C03F}">
      <dsp:nvSpPr>
        <dsp:cNvPr id="0" name=""/>
        <dsp:cNvSpPr/>
      </dsp:nvSpPr>
      <dsp:spPr>
        <a:xfrm>
          <a:off x="0" y="1233699"/>
          <a:ext cx="105156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339FC-1936-4C21-B394-05FA5D0E1F8E}">
      <dsp:nvSpPr>
        <dsp:cNvPr id="0" name=""/>
        <dsp:cNvSpPr/>
      </dsp:nvSpPr>
      <dsp:spPr>
        <a:xfrm>
          <a:off x="525780" y="953259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Interesse an naturwissenschaftlichen Fragen</a:t>
          </a:r>
        </a:p>
      </dsp:txBody>
      <dsp:txXfrm>
        <a:off x="553160" y="980639"/>
        <a:ext cx="7306160" cy="506120"/>
      </dsp:txXfrm>
    </dsp:sp>
    <dsp:sp modelId="{01DB8C71-EE89-4860-A3D8-386C3524A7F1}">
      <dsp:nvSpPr>
        <dsp:cNvPr id="0" name=""/>
        <dsp:cNvSpPr/>
      </dsp:nvSpPr>
      <dsp:spPr>
        <a:xfrm>
          <a:off x="0" y="2095539"/>
          <a:ext cx="105156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4F83C-F636-4431-BB11-B0D9A3DC283F}">
      <dsp:nvSpPr>
        <dsp:cNvPr id="0" name=""/>
        <dsp:cNvSpPr/>
      </dsp:nvSpPr>
      <dsp:spPr>
        <a:xfrm>
          <a:off x="525780" y="1815099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Hohes Verantwortungsbewusstsein</a:t>
          </a:r>
        </a:p>
      </dsp:txBody>
      <dsp:txXfrm>
        <a:off x="553160" y="1842479"/>
        <a:ext cx="7306160" cy="506120"/>
      </dsp:txXfrm>
    </dsp:sp>
    <dsp:sp modelId="{2ED9B9AD-51C0-43D9-A076-81E870D9B1A0}">
      <dsp:nvSpPr>
        <dsp:cNvPr id="0" name=""/>
        <dsp:cNvSpPr/>
      </dsp:nvSpPr>
      <dsp:spPr>
        <a:xfrm>
          <a:off x="0" y="2957379"/>
          <a:ext cx="105156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DBA2-56A7-452D-8404-44872026CCFE}">
      <dsp:nvSpPr>
        <dsp:cNvPr id="0" name=""/>
        <dsp:cNvSpPr/>
      </dsp:nvSpPr>
      <dsp:spPr>
        <a:xfrm>
          <a:off x="525780" y="2676939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Genauigkeit</a:t>
          </a:r>
        </a:p>
      </dsp:txBody>
      <dsp:txXfrm>
        <a:off x="553160" y="2704319"/>
        <a:ext cx="7306160" cy="506120"/>
      </dsp:txXfrm>
    </dsp:sp>
    <dsp:sp modelId="{19C55E73-0551-49DE-9D3F-57971C162F0E}">
      <dsp:nvSpPr>
        <dsp:cNvPr id="0" name=""/>
        <dsp:cNvSpPr/>
      </dsp:nvSpPr>
      <dsp:spPr>
        <a:xfrm>
          <a:off x="0" y="3819219"/>
          <a:ext cx="105156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98EB9-DAB8-4BDC-81D7-05A816891D9B}">
      <dsp:nvSpPr>
        <dsp:cNvPr id="0" name=""/>
        <dsp:cNvSpPr/>
      </dsp:nvSpPr>
      <dsp:spPr>
        <a:xfrm>
          <a:off x="525780" y="3538779"/>
          <a:ext cx="73609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Kommunikationsfähigkeit und Sensibilität</a:t>
          </a:r>
        </a:p>
      </dsp:txBody>
      <dsp:txXfrm>
        <a:off x="553160" y="3566159"/>
        <a:ext cx="73061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BB7C-A0CC-4B4F-96B0-049E4E25D8C7}">
      <dsp:nvSpPr>
        <dsp:cNvPr id="0" name=""/>
        <dsp:cNvSpPr/>
      </dsp:nvSpPr>
      <dsp:spPr>
        <a:xfrm>
          <a:off x="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Biologie und Chemie</a:t>
          </a:r>
        </a:p>
      </dsp:txBody>
      <dsp:txXfrm>
        <a:off x="0" y="359159"/>
        <a:ext cx="2591954" cy="1555172"/>
      </dsp:txXfrm>
    </dsp:sp>
    <dsp:sp modelId="{37EA4B69-E0C7-4923-B1CE-066C741E0754}">
      <dsp:nvSpPr>
        <dsp:cNvPr id="0" name=""/>
        <dsp:cNvSpPr/>
      </dsp:nvSpPr>
      <dsp:spPr>
        <a:xfrm>
          <a:off x="285115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Mathematik und Physik</a:t>
          </a:r>
        </a:p>
      </dsp:txBody>
      <dsp:txXfrm>
        <a:off x="2851150" y="359159"/>
        <a:ext cx="2591954" cy="1555172"/>
      </dsp:txXfrm>
    </dsp:sp>
    <dsp:sp modelId="{45EAA38A-4957-4B36-AC90-A227C589F106}">
      <dsp:nvSpPr>
        <dsp:cNvPr id="0" name=""/>
        <dsp:cNvSpPr/>
      </dsp:nvSpPr>
      <dsp:spPr>
        <a:xfrm>
          <a:off x="570230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Qualitative Stoffanalyse</a:t>
          </a:r>
        </a:p>
      </dsp:txBody>
      <dsp:txXfrm>
        <a:off x="5702300" y="359159"/>
        <a:ext cx="2591954" cy="1555172"/>
      </dsp:txXfrm>
    </dsp:sp>
    <dsp:sp modelId="{8E26701D-BCD3-4AB8-9A67-297C6127CEC8}">
      <dsp:nvSpPr>
        <dsp:cNvPr id="0" name=""/>
        <dsp:cNvSpPr/>
      </dsp:nvSpPr>
      <dsp:spPr>
        <a:xfrm>
          <a:off x="1425575" y="2173527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Verknüpfung komplexer Daten</a:t>
          </a:r>
        </a:p>
      </dsp:txBody>
      <dsp:txXfrm>
        <a:off x="1425575" y="2173527"/>
        <a:ext cx="2591954" cy="1555172"/>
      </dsp:txXfrm>
    </dsp:sp>
    <dsp:sp modelId="{CA7CCFEF-2150-4EEF-BAEB-BB08C87A36FE}">
      <dsp:nvSpPr>
        <dsp:cNvPr id="0" name=""/>
        <dsp:cNvSpPr/>
      </dsp:nvSpPr>
      <dsp:spPr>
        <a:xfrm>
          <a:off x="4276725" y="2173527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Räumliches Denken und Präzision</a:t>
          </a:r>
          <a:endParaRPr lang="de-DE" sz="2400" kern="1200" dirty="0"/>
        </a:p>
      </dsp:txBody>
      <dsp:txXfrm>
        <a:off x="4276725" y="2173527"/>
        <a:ext cx="2591954" cy="155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BB7C-A0CC-4B4F-96B0-049E4E25D8C7}">
      <dsp:nvSpPr>
        <dsp:cNvPr id="0" name=""/>
        <dsp:cNvSpPr/>
      </dsp:nvSpPr>
      <dsp:spPr>
        <a:xfrm>
          <a:off x="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Pharmazeutische Dienstleistungen </a:t>
          </a:r>
        </a:p>
      </dsp:txBody>
      <dsp:txXfrm>
        <a:off x="0" y="359159"/>
        <a:ext cx="2591954" cy="1555172"/>
      </dsp:txXfrm>
    </dsp:sp>
    <dsp:sp modelId="{37EA4B69-E0C7-4923-B1CE-066C741E0754}">
      <dsp:nvSpPr>
        <dsp:cNvPr id="0" name=""/>
        <dsp:cNvSpPr/>
      </dsp:nvSpPr>
      <dsp:spPr>
        <a:xfrm>
          <a:off x="285115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Arzneimittel-Substitution</a:t>
          </a:r>
        </a:p>
      </dsp:txBody>
      <dsp:txXfrm>
        <a:off x="2851150" y="359159"/>
        <a:ext cx="2591954" cy="1555172"/>
      </dsp:txXfrm>
    </dsp:sp>
    <dsp:sp modelId="{45EAA38A-4957-4B36-AC90-A227C589F106}">
      <dsp:nvSpPr>
        <dsp:cNvPr id="0" name=""/>
        <dsp:cNvSpPr/>
      </dsp:nvSpPr>
      <dsp:spPr>
        <a:xfrm>
          <a:off x="5702300" y="359159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Selbstmedikation und Medikations-analyse</a:t>
          </a:r>
        </a:p>
      </dsp:txBody>
      <dsp:txXfrm>
        <a:off x="5702300" y="359159"/>
        <a:ext cx="2591954" cy="1555172"/>
      </dsp:txXfrm>
    </dsp:sp>
    <dsp:sp modelId="{8E26701D-BCD3-4AB8-9A67-297C6127CEC8}">
      <dsp:nvSpPr>
        <dsp:cNvPr id="0" name=""/>
        <dsp:cNvSpPr/>
      </dsp:nvSpPr>
      <dsp:spPr>
        <a:xfrm>
          <a:off x="0" y="2173527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Besondere Patientengruppen (wie Schwangere/</a:t>
          </a:r>
          <a:br>
            <a:rPr lang="de-DE" sz="2400" kern="1200" dirty="0">
              <a:latin typeface="Segoe" panose="020B0502040200020203"/>
            </a:rPr>
          </a:br>
          <a:r>
            <a:rPr lang="de-DE" sz="2400" kern="1200" dirty="0">
              <a:latin typeface="Segoe" panose="020B0502040200020203"/>
            </a:rPr>
            <a:t>Stillende/Kinder) </a:t>
          </a:r>
        </a:p>
      </dsp:txBody>
      <dsp:txXfrm>
        <a:off x="0" y="2173527"/>
        <a:ext cx="2591954" cy="1555172"/>
      </dsp:txXfrm>
    </dsp:sp>
    <dsp:sp modelId="{CA7CCFEF-2150-4EEF-BAEB-BB08C87A36FE}">
      <dsp:nvSpPr>
        <dsp:cNvPr id="0" name=""/>
        <dsp:cNvSpPr/>
      </dsp:nvSpPr>
      <dsp:spPr>
        <a:xfrm>
          <a:off x="2851150" y="2173527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Segoe" panose="020B0502040200020203"/>
            </a:rPr>
            <a:t>Apothekengesetz und Apothekenbetriebsordnung </a:t>
          </a:r>
        </a:p>
      </dsp:txBody>
      <dsp:txXfrm>
        <a:off x="2851150" y="2173527"/>
        <a:ext cx="2591954" cy="1555172"/>
      </dsp:txXfrm>
    </dsp:sp>
    <dsp:sp modelId="{4BCB3EA3-E73C-41D5-A645-F52378C3F265}">
      <dsp:nvSpPr>
        <dsp:cNvPr id="0" name=""/>
        <dsp:cNvSpPr/>
      </dsp:nvSpPr>
      <dsp:spPr>
        <a:xfrm>
          <a:off x="5702300" y="2173527"/>
          <a:ext cx="2591954" cy="1555172"/>
        </a:xfrm>
        <a:prstGeom prst="rect">
          <a:avLst/>
        </a:prstGeom>
        <a:solidFill>
          <a:srgbClr val="105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Segoe" panose="020B0502040200020203"/>
            </a:rPr>
            <a:t>Datenschutz und digitaler Wandel in Apotheken </a:t>
          </a:r>
        </a:p>
      </dsp:txBody>
      <dsp:txXfrm>
        <a:off x="5702300" y="2173527"/>
        <a:ext cx="2591954" cy="1555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95B5-3F2D-7E44-9BC6-E35561DF29E5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715A-22B1-264E-9F97-1B4FC9FA46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715A-22B1-264E-9F97-1B4FC9FA469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76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6D16FD3-3C6B-FA4E-AFD0-9A54CDD17DE6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D8FA1FC-AD59-1747-A20C-276C11D42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9046F6-4CC8-114D-89C3-72CCFDBD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395" y="2630652"/>
            <a:ext cx="8893405" cy="187535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8BBC25-AB00-BF49-B420-B02B910E3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769" y="766335"/>
            <a:ext cx="3875052" cy="161460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502645F-FF90-2348-9F4C-EA6C6CAC1DAE}"/>
              </a:ext>
            </a:extLst>
          </p:cNvPr>
          <p:cNvSpPr/>
          <p:nvPr userDrawn="1"/>
        </p:nvSpPr>
        <p:spPr>
          <a:xfrm>
            <a:off x="2573517" y="4647415"/>
            <a:ext cx="1998482" cy="45719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540239-3D67-A744-8E66-05A224691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395" y="4854808"/>
            <a:ext cx="8893406" cy="116891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90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DEBB04-3094-B14E-A577-FAF21807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3BD002-D6C5-9243-A1E7-70BC97D8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F70C6D-0831-3048-A113-5430F7BB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2497FB-5C06-FE46-83CC-87A8FC41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7646"/>
            <a:ext cx="3932237" cy="10746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2B6645-6F96-B446-B036-B9C5EEC9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7647"/>
            <a:ext cx="6172200" cy="5493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314645-3707-0C4F-BBC2-C6053438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7142"/>
            <a:ext cx="3932237" cy="434184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223F5F-C588-884E-B2D9-B9B602F1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22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EC681D-2F33-3946-BC28-55F40C09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A9D03-B267-3443-B5FA-3172DD21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7646"/>
            <a:ext cx="3932237" cy="10558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D11BE3-4B1E-4A4A-BAB7-566E4709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7647"/>
            <a:ext cx="6172200" cy="5571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613492-F55F-0A46-8358-EA2C9823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7141"/>
            <a:ext cx="3932237" cy="441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8F84DC-342F-9645-A813-18EE0B96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2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82A0B-1CBE-6B48-8582-4B1926F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A49C56-2DF1-6A42-A0C0-7D49E352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4501CF-6C1E-094F-8940-41EF0B5FB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6B100-B785-534F-926F-97B1B319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A37066-5A5E-9740-9391-E02ED9AD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D6973D-AFCA-7648-8D52-6090F39D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6433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2D4D58-8836-7B47-B9E0-5B9E29362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64335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4EE4F-511E-C040-BB5B-BD30EE7B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1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9229" y="2639506"/>
            <a:ext cx="7013542" cy="12740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Vielen Dank.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9229" y="4396933"/>
            <a:ext cx="7013542" cy="1589090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Ihre 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5421" y="1138551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für den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15817" y="3359985"/>
            <a:ext cx="5822623" cy="1400551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2288" y="1902122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6D16FD3-3C6B-FA4E-AFD0-9A54CDD17DE6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D33DF1-315B-B841-87C0-200B9968D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167"/>
          <a:stretch/>
        </p:blipFill>
        <p:spPr>
          <a:xfrm>
            <a:off x="1" y="0"/>
            <a:ext cx="337479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9046F6-4CC8-114D-89C3-72CCFDBD1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137" y="2017911"/>
            <a:ext cx="6542199" cy="187535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8BBC25-AB00-BF49-B420-B02B910E3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162" y="546642"/>
            <a:ext cx="2931737" cy="12215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502645F-FF90-2348-9F4C-EA6C6CAC1DAE}"/>
              </a:ext>
            </a:extLst>
          </p:cNvPr>
          <p:cNvSpPr/>
          <p:nvPr userDrawn="1"/>
        </p:nvSpPr>
        <p:spPr>
          <a:xfrm>
            <a:off x="4732259" y="4741686"/>
            <a:ext cx="1998482" cy="45719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540239-3D67-A744-8E66-05A224691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137" y="4949079"/>
            <a:ext cx="6542199" cy="116891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3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97129C2-D655-B64E-893E-9FCF5C016129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E61358-DFB5-8643-997D-925151313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052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42056A-ED0B-954B-8E15-C0C7D726B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2"/>
            <a:ext cx="2931737" cy="1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8A9B7C-9E25-5E41-90B2-C18200534851}"/>
              </a:ext>
            </a:extLst>
          </p:cNvPr>
          <p:cNvSpPr/>
          <p:nvPr userDrawn="1"/>
        </p:nvSpPr>
        <p:spPr>
          <a:xfrm>
            <a:off x="0" y="-65988"/>
            <a:ext cx="12192000" cy="6923988"/>
          </a:xfrm>
          <a:prstGeom prst="rect">
            <a:avLst/>
          </a:prstGeom>
          <a:solidFill>
            <a:srgbClr val="83B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568103-9F03-F142-940D-29E56074C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209E7F-C28E-F24F-9DC9-8603295AD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1"/>
            <a:ext cx="2922146" cy="12175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1052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20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8A9B7C-9E25-5E41-90B2-C18200534851}"/>
              </a:ext>
            </a:extLst>
          </p:cNvPr>
          <p:cNvSpPr/>
          <p:nvPr userDrawn="1"/>
        </p:nvSpPr>
        <p:spPr>
          <a:xfrm>
            <a:off x="0" y="-65988"/>
            <a:ext cx="12192000" cy="6923988"/>
          </a:xfrm>
          <a:prstGeom prst="rect">
            <a:avLst/>
          </a:prstGeom>
          <a:solidFill>
            <a:srgbClr val="10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105278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568103-9F03-F142-940D-29E56074C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2846" y="1452513"/>
            <a:ext cx="6099142" cy="60991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209E7F-C28E-F24F-9DC9-8603295AD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" y="546641"/>
            <a:ext cx="2922146" cy="12175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B400EA-C896-874C-8BAE-A4D67C8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32" y="2017336"/>
            <a:ext cx="9612918" cy="188536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4912B-E833-6A48-B72E-0702E41A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32" y="4155830"/>
            <a:ext cx="9612918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3BA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83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2B45C3-5CF7-5947-AA85-6998A8BF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CDE1D-4E39-7641-A03C-2A40ED35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24F300-F005-084B-A4B9-00AE1C6E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483618-5B1B-904B-ADC5-EAB37E87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85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D01145-F053-B542-A967-7526AB8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6364F2-54AC-0C47-8F90-6A2286C2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91E22-0328-834A-91F3-20CC5D13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2821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060C5E-3896-B144-83D5-D65FFA8C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2821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66703B-E853-A345-96AA-EE60FA8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8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3E93D7B-25D1-4F41-8B08-6BB07B34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E281F4-2DAD-704E-A484-E3E0A919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6774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A2E066-A71C-CF4C-8C46-C64F3DE3E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0334"/>
            <a:ext cx="5157787" cy="647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35B2A1-1B52-774F-AE01-F8D8AAB1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5052"/>
            <a:ext cx="5157787" cy="3914611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22CACB-A165-AD47-8564-994408BBF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0334"/>
            <a:ext cx="5183188" cy="647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2AE3B4-6A88-8141-A212-1B8BFEA69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5052"/>
            <a:ext cx="5183188" cy="3914611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BB9425-7DAF-8048-B0E3-9883DEE4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9268A-F0D0-0143-94E2-AF355003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290857-188E-644C-8C41-31C0D93E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085265-4AB5-364D-9CE1-04657F2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59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41A30E-8E03-3C42-A983-8EC4AD98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09CB9-C3FF-B34E-9676-79BE8D38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0141"/>
            <a:ext cx="10515600" cy="438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248623-075D-2B4E-A1F1-B44804E76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6762" y="6214945"/>
            <a:ext cx="7964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</a:lstStyle>
          <a:p>
            <a:r>
              <a:rPr lang="de-DE" dirty="0"/>
              <a:t>Apothekerkammer Berlin – </a:t>
            </a:r>
            <a:r>
              <a:rPr lang="de-DE" dirty="0" err="1"/>
              <a:t>Apotherker:in</a:t>
            </a:r>
            <a:r>
              <a:rPr lang="de-DE" dirty="0"/>
              <a:t> - Berufsbild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29D0F-D8B1-C442-9EEC-C70C0F3B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9546" y="6214945"/>
            <a:ext cx="1314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105278"/>
                </a:solidFill>
                <a:latin typeface="Segoe" panose="020B0502040200020203" pitchFamily="34" charset="77"/>
              </a:defRPr>
            </a:lvl1pPr>
          </a:lstStyle>
          <a:p>
            <a:fld id="{C684C1AB-65AE-1F42-BA4D-7DD90C9243E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DBB79E-54C6-5046-A1F5-73E5036B5D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17693" y="6151934"/>
            <a:ext cx="1242060" cy="5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83BA3A"/>
          </a:solidFill>
          <a:latin typeface="Segoe Semibold" panose="020B0502040200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105278"/>
          </a:solidFill>
          <a:latin typeface="Segoe" panose="020B0502040200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berlin.de/ausbildung/pharmazeuten-im-praktikum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obank.de/wissen-news/karrierekompass-heilberufler/apotheker/gehalt-arbeitsze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ochschulstart.de/unterstuetzung/download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4843E-34BA-654B-99C6-06BAFED50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Apotheker:in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FB6E5E-494B-8846-BEF5-DCD10430E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Ausbildung und Tätigkeitsfelder</a:t>
            </a:r>
          </a:p>
        </p:txBody>
      </p:sp>
    </p:spTree>
    <p:extLst>
      <p:ext uri="{BB962C8B-B14F-4D97-AF65-F5344CB8AC3E}">
        <p14:creationId xmlns:p14="http://schemas.microsoft.com/office/powerpoint/2010/main" val="78805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F7416E-A36D-B076-1900-0F804D9A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8B14A1-D886-DBE2-246C-59930F4F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A39852-68D9-EFA3-DB95-1B4F4A58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Auswahlkriterien im Auswahlverfahren der Hochschulen (</a:t>
            </a:r>
            <a:r>
              <a:rPr lang="de-DE" sz="2400" dirty="0" err="1"/>
              <a:t>AdH</a:t>
            </a:r>
            <a:r>
              <a:rPr lang="de-DE" sz="2400" dirty="0"/>
              <a:t>) – Stand für das Sommersemester 2024 –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653830-1A61-84ED-B487-A977B715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762FC1-94D5-07B5-2B44-9CD748AC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7" y="2242850"/>
            <a:ext cx="9991225" cy="34012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C972CE-2BB9-2173-BF35-495770ED181B}"/>
              </a:ext>
            </a:extLst>
          </p:cNvPr>
          <p:cNvSpPr txBox="1"/>
          <p:nvPr/>
        </p:nvSpPr>
        <p:spPr>
          <a:xfrm>
            <a:off x="5818909" y="137170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Hinweis Iglück: Ich würde die Folie nicht verwenden</a:t>
            </a:r>
            <a:r>
              <a:rPr lang="de-DE" dirty="0">
                <a:solidFill>
                  <a:srgbClr val="FF0000"/>
                </a:solidFill>
              </a:rPr>
              <a:t>. Mir persönlich fehlt der Mehrwert für die </a:t>
            </a:r>
            <a:r>
              <a:rPr lang="de-DE" dirty="0" err="1">
                <a:solidFill>
                  <a:srgbClr val="FF0000"/>
                </a:solidFill>
              </a:rPr>
              <a:t>Berufsberater:innen</a:t>
            </a:r>
            <a:r>
              <a:rPr lang="de-DE" dirty="0">
                <a:solidFill>
                  <a:srgbClr val="FF0000"/>
                </a:solidFill>
              </a:rPr>
              <a:t>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2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983858-7988-E767-12BC-6E677480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61DA5D-BC5C-7297-35A4-008AB0ED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Studium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34CAFB-8044-F17E-D16D-AF13E405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Ein </a:t>
            </a:r>
            <a:r>
              <a:rPr lang="de-DE" sz="2400" u="sng" dirty="0"/>
              <a:t>Kriterium</a:t>
            </a:r>
            <a:r>
              <a:rPr lang="de-DE" sz="2400" dirty="0"/>
              <a:t> für Bewerbungen für Pharmazie (Staatsexamen) ist der Pharmazie-Studieneignungstest </a:t>
            </a:r>
            <a:r>
              <a:rPr lang="de-DE" sz="2400" u="sng" dirty="0"/>
              <a:t>(</a:t>
            </a:r>
            <a:r>
              <a:rPr lang="de-DE" sz="2400" u="sng" dirty="0" err="1"/>
              <a:t>PhaST</a:t>
            </a:r>
            <a:r>
              <a:rPr lang="de-DE" sz="2400" u="sng" dirty="0"/>
              <a:t>)</a:t>
            </a:r>
          </a:p>
          <a:p>
            <a:pPr marL="800100" lvl="1" indent="-342900"/>
            <a:r>
              <a:rPr lang="de-DE" dirty="0"/>
              <a:t>Wichtig: Der Test muss </a:t>
            </a:r>
            <a:r>
              <a:rPr lang="de-DE" u="sng" dirty="0"/>
              <a:t>vor</a:t>
            </a:r>
            <a:r>
              <a:rPr lang="de-DE" dirty="0"/>
              <a:t> der Bewerbung zum Studiengang durchgeführt werden. </a:t>
            </a:r>
          </a:p>
          <a:p>
            <a:pPr marL="800100" lvl="1" indent="-342900"/>
            <a:r>
              <a:rPr lang="de-DE" dirty="0"/>
              <a:t>Wir raten dazu, unbedingt den Vortest zu üben!</a:t>
            </a:r>
          </a:p>
          <a:p>
            <a:pPr marL="800100" lvl="1" indent="-342900"/>
            <a:r>
              <a:rPr lang="de-DE" dirty="0"/>
              <a:t>Das Ergebnis des </a:t>
            </a:r>
            <a:r>
              <a:rPr lang="de-DE" dirty="0" err="1"/>
              <a:t>PhaST</a:t>
            </a:r>
            <a:r>
              <a:rPr lang="de-DE" dirty="0"/>
              <a:t> muss bis zur jeweiligen Bewerbungsfrist im Bewerbungsprozess eingereicht werden. </a:t>
            </a:r>
          </a:p>
          <a:p>
            <a:pPr marL="800100" lvl="1" indent="-342900"/>
            <a:r>
              <a:rPr lang="de-DE" dirty="0"/>
              <a:t>Die Teilnahme am Test ist gebührenpflichtig. </a:t>
            </a:r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381107-357F-7D21-FD41-938AFB82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6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ACF32D9-C6E5-965D-95A2-9339D1DC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50271C-B863-7758-0516-23399B97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659B6-0CC9-3748-839C-884EACD31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Module des Studiums (Auszug)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0A2A13-33DB-ED65-7C53-69F10831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AA65417-FB2E-5B71-4127-7C9078C9C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98302"/>
              </p:ext>
            </p:extLst>
          </p:nvPr>
        </p:nvGraphicFramePr>
        <p:xfrm>
          <a:off x="2031999" y="2050473"/>
          <a:ext cx="8294255" cy="40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11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4DFEA-4FF0-FF5A-63D9-87CF964C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24AF270-7FA6-2E65-E839-53481665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02B75D2-4CB3-A525-072A-D34C8EBC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CA8F4E-05E7-2A2E-12F4-0C267DF85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Modulauszug Grundstudium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51C3B1-F942-A8C6-9DA2-0BF7C58201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Allgemeine und analytische Chemie der anorganischen Arznei-, Hilfs- und Schadstoffe</a:t>
            </a:r>
          </a:p>
          <a:p>
            <a:r>
              <a:rPr lang="de-DE" dirty="0"/>
              <a:t>Mathematische und statistische Methoden für Pharmazeuten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Arzneiformenlehre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Toxikologie der Hilfs- und Schadstoffe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Grundlagen der Anatomie und Physiologie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Einführung in die Instrumentelle Analytik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E1925D-B468-06D0-8F3A-5488DA036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Modulauszug Hauptstudium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79AE80A-6FF4-631C-CD98-6BFA207E01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Arzneistoffanalytik </a:t>
            </a:r>
          </a:p>
          <a:p>
            <a:r>
              <a:rPr lang="de-DE" dirty="0"/>
              <a:t>Biochemische Untersuchungsmethoden einschl. klinischer Chemie</a:t>
            </a:r>
          </a:p>
          <a:p>
            <a:r>
              <a:rPr lang="de-DE" dirty="0"/>
              <a:t>Pathophysiologie/Pathobiochemie</a:t>
            </a:r>
          </a:p>
          <a:p>
            <a:r>
              <a:rPr lang="de-DE" dirty="0"/>
              <a:t>Krankheitslehre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Arzneimittelanalytik, Drug-Monitoring, toxikologische und umweltrelevante Untersuchungen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Segoe" panose="020B0502040200020203"/>
              </a:rPr>
              <a:t>Spezielle Rechtsgebiete für Apotheke</a:t>
            </a:r>
            <a:r>
              <a:rPr lang="de-DE" sz="2000" dirty="0">
                <a:latin typeface="Segoe" panose="020B0502040200020203"/>
              </a:rPr>
              <a:t>r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5B983C-582C-5567-3392-122CAEFA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01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E1EBBE1-1F3E-F37D-BB10-4ECE0EF3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5C48A6C-8D2A-BE7D-5399-443D49CB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Praktischer Unterricht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BD42D53-C64F-8E33-31C6-AF60E61D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14</a:t>
            </a:fld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7BB6B806-4B20-3D48-0DC6-C3EA2ED3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141"/>
            <a:ext cx="10515600" cy="2865604"/>
          </a:xfrm>
        </p:spPr>
        <p:txBody>
          <a:bodyPr/>
          <a:lstStyle/>
          <a:p>
            <a:r>
              <a:rPr lang="de-DE" dirty="0"/>
              <a:t>Nach Grund- und Hauptstudium kommt ein Jahr praktischer Unterricht</a:t>
            </a:r>
          </a:p>
          <a:p>
            <a:pPr lvl="1"/>
            <a:r>
              <a:rPr lang="de-DE" sz="2400" dirty="0"/>
              <a:t>6 Monate praktische Ausbildung in einer öffentlichen Apotheke</a:t>
            </a:r>
          </a:p>
          <a:p>
            <a:pPr lvl="1"/>
            <a:r>
              <a:rPr lang="de-DE" dirty="0"/>
              <a:t>6 Monate praktische Ausbildung wahlweise in einer öffentlichen Apotheke, einer Krankenhaus- oder Bundeswehrapotheke, in der pharmazeutischen Industrie, in Untersuchungslaboratorien oder der Universität</a:t>
            </a:r>
          </a:p>
          <a:p>
            <a:r>
              <a:rPr lang="de-DE" dirty="0"/>
              <a:t>Vier bis sechs Wochen begleitender Unterricht</a:t>
            </a:r>
          </a:p>
          <a:p>
            <a:endParaRPr lang="de-DE" dirty="0"/>
          </a:p>
        </p:txBody>
      </p:sp>
      <p:sp>
        <p:nvSpPr>
          <p:cNvPr id="14" name="Pfeil nach rechts 8">
            <a:extLst>
              <a:ext uri="{FF2B5EF4-FFF2-40B4-BE49-F238E27FC236}">
                <a16:creationId xmlns:a16="http://schemas.microsoft.com/office/drawing/2014/main" id="{101CE374-6F6F-BB13-D320-72435EBF08D4}"/>
              </a:ext>
            </a:extLst>
          </p:cNvPr>
          <p:cNvSpPr/>
          <p:nvPr/>
        </p:nvSpPr>
        <p:spPr>
          <a:xfrm>
            <a:off x="1653831" y="4610791"/>
            <a:ext cx="320317" cy="270811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EBB4E97-08FA-8E2F-0EDC-878411BF0952}"/>
              </a:ext>
            </a:extLst>
          </p:cNvPr>
          <p:cNvSpPr txBox="1"/>
          <p:nvPr/>
        </p:nvSpPr>
        <p:spPr>
          <a:xfrm>
            <a:off x="2274404" y="4534546"/>
            <a:ext cx="74695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400" dirty="0">
                <a:solidFill>
                  <a:srgbClr val="105278"/>
                </a:solidFill>
                <a:latin typeface="Segoe" panose="020B0502040200020203"/>
              </a:rPr>
              <a:t>3. Abschnitt der Pharmazeutischen Prüfung</a:t>
            </a:r>
          </a:p>
          <a:p>
            <a:pPr>
              <a:spcBef>
                <a:spcPts val="600"/>
              </a:spcBef>
              <a:defRPr/>
            </a:pPr>
            <a:r>
              <a:rPr lang="de-DE" sz="2400" dirty="0">
                <a:solidFill>
                  <a:srgbClr val="105278"/>
                </a:solidFill>
                <a:latin typeface="Segoe" panose="020B0502040200020203"/>
                <a:sym typeface="Wingdings" pitchFamily="2" charset="2"/>
              </a:rPr>
              <a:t> </a:t>
            </a:r>
            <a:r>
              <a:rPr lang="de-DE" sz="2400" dirty="0">
                <a:solidFill>
                  <a:srgbClr val="105278"/>
                </a:solidFill>
                <a:latin typeface="Segoe" panose="020B0502040200020203"/>
              </a:rPr>
              <a:t>Approbation als Apotheker*in</a:t>
            </a:r>
          </a:p>
        </p:txBody>
      </p:sp>
      <p:sp>
        <p:nvSpPr>
          <p:cNvPr id="16" name="Pfeil nach rechts 8">
            <a:extLst>
              <a:ext uri="{FF2B5EF4-FFF2-40B4-BE49-F238E27FC236}">
                <a16:creationId xmlns:a16="http://schemas.microsoft.com/office/drawing/2014/main" id="{D90FFF85-491E-268D-A65B-7604F8871554}"/>
              </a:ext>
            </a:extLst>
          </p:cNvPr>
          <p:cNvSpPr/>
          <p:nvPr/>
        </p:nvSpPr>
        <p:spPr>
          <a:xfrm>
            <a:off x="1653831" y="5086648"/>
            <a:ext cx="320317" cy="270811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3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B0D143-A021-46B5-8934-6A3FEDE9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D8DEFF-D4FF-4FBF-37C5-1648C632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Praktikumsbegleitender Unterricht (</a:t>
            </a:r>
            <a:r>
              <a:rPr lang="de-DE" dirty="0" err="1"/>
              <a:t>PbU</a:t>
            </a:r>
            <a:r>
              <a:rPr lang="de-DE" dirty="0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5DB604-3CE3-160B-BDDF-35ADF216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Segoe" panose="020B0502040200020203"/>
              </a:rPr>
              <a:t>Organisiert von der Apothekerkammer Berlin</a:t>
            </a:r>
          </a:p>
          <a:p>
            <a:r>
              <a:rPr lang="de-DE" dirty="0">
                <a:latin typeface="Segoe" panose="020B0502040200020203"/>
              </a:rPr>
              <a:t>Blockunterricht </a:t>
            </a:r>
          </a:p>
          <a:p>
            <a:pPr lvl="1"/>
            <a:r>
              <a:rPr lang="de-DE" dirty="0">
                <a:latin typeface="Segoe" panose="020B0502040200020203"/>
              </a:rPr>
              <a:t>montags bis samstags von 8:30 bis 18:00 Uhr</a:t>
            </a:r>
          </a:p>
          <a:p>
            <a:pPr lvl="1"/>
            <a:r>
              <a:rPr lang="de-DE" dirty="0">
                <a:latin typeface="Segoe" panose="020B0502040200020203"/>
              </a:rPr>
              <a:t>Block Pharmazie</a:t>
            </a:r>
          </a:p>
          <a:p>
            <a:pPr lvl="1"/>
            <a:r>
              <a:rPr lang="de-DE" dirty="0">
                <a:latin typeface="Segoe" panose="020B0502040200020203"/>
              </a:rPr>
              <a:t>Block Recht und Wirtschaft</a:t>
            </a:r>
          </a:p>
          <a:p>
            <a:r>
              <a:rPr lang="de-DE" dirty="0">
                <a:latin typeface="Segoe" panose="020B0502040200020203"/>
              </a:rPr>
              <a:t>Teilnahmevoraussetzungen sind das 2. Staatsexamen und der Nachweis eines Praktikumsplatzes in Berlin oder Brandenburg parallel zum Unterricht. Pharmazeuten im Praktikum aus anderen Bundesländern können teilnehmen, wenn Plätze frei sind.</a:t>
            </a:r>
          </a:p>
          <a:p>
            <a:r>
              <a:rPr lang="de-DE" dirty="0">
                <a:latin typeface="Segoe" panose="020B0502040200020203"/>
              </a:rPr>
              <a:t>Termine und Anmeldung: </a:t>
            </a:r>
            <a:r>
              <a:rPr lang="de-DE" dirty="0">
                <a:latin typeface="Segoe" panose="020B0502040200020203"/>
                <a:hlinkClick r:id="rId2"/>
              </a:rPr>
              <a:t>https://www.akberlin.de/ausbildung/pharmazeuten-im-praktikum.html</a:t>
            </a:r>
            <a:r>
              <a:rPr lang="de-DE" dirty="0">
                <a:latin typeface="Segoe" panose="020B0502040200020203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F98E6D-B278-7DE8-163F-1EA8B3FF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38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DF8B-AC6E-23EF-6AD8-B4EF7147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9FFA9F-0C6D-6790-28E9-970C71E9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DC42A4-F97C-28D1-CFFC-0662E32E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Praktikumsbegleitender Unterricht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6F75A3-45C2-B55C-1FBD-6E993BCA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Inhalte des </a:t>
            </a:r>
            <a:r>
              <a:rPr lang="de-DE" dirty="0" err="1"/>
              <a:t>PbU</a:t>
            </a:r>
            <a:r>
              <a:rPr lang="de-DE" dirty="0"/>
              <a:t> (Auszüge)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81184B-7427-2856-7062-3A823133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CD88690-192E-6B58-6AFF-909B85A6D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758814"/>
              </p:ext>
            </p:extLst>
          </p:nvPr>
        </p:nvGraphicFramePr>
        <p:xfrm>
          <a:off x="2031999" y="2050473"/>
          <a:ext cx="8294255" cy="40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9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355816-8D3A-15C6-71DF-79BD64F5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D65BBA-0384-D179-92F7-B546465F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Bezahlung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AFCE8D-E463-7F53-A036-80E4422F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Verdienst in einer öffentlichen Apotheke</a:t>
            </a:r>
          </a:p>
          <a:p>
            <a:pPr lvl="1"/>
            <a:r>
              <a:rPr lang="de-DE" dirty="0"/>
              <a:t>1. Berufsjahr: 		3.895 Euro</a:t>
            </a:r>
          </a:p>
          <a:p>
            <a:pPr lvl="1"/>
            <a:r>
              <a:rPr lang="de-DE" dirty="0"/>
              <a:t>2. – 5. Berufsjahr: 	4.013 Euro</a:t>
            </a:r>
          </a:p>
          <a:p>
            <a:pPr lvl="1"/>
            <a:r>
              <a:rPr lang="de-DE" dirty="0"/>
              <a:t>6. – 10. Berufsjahr: 	4.296 Euro</a:t>
            </a:r>
          </a:p>
          <a:p>
            <a:pPr lvl="1"/>
            <a:r>
              <a:rPr lang="de-DE" dirty="0"/>
              <a:t>ab 11. Berufsjahr: 	4.679 Euro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465B98-7106-46C8-015B-94AD682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28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1EDEB2-CFEF-898B-5873-D12950E0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E4FF3E-9FBF-19E1-244E-ACB5C2A6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Bezahlung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6F6FE8-35CC-1FE9-4624-F613D91AD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Zum Vergleich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70C64E-09EC-98C4-B0A4-1B5697B3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713933-9BEE-0987-A346-E6417DE0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2010957"/>
            <a:ext cx="7794135" cy="39185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342DEC3-7AD4-7F1B-C00C-BDEA09E4B675}"/>
              </a:ext>
            </a:extLst>
          </p:cNvPr>
          <p:cNvSpPr txBox="1"/>
          <p:nvPr/>
        </p:nvSpPr>
        <p:spPr>
          <a:xfrm>
            <a:off x="2489196" y="5960036"/>
            <a:ext cx="82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Segoe" panose="020B0502040200020203"/>
              </a:rPr>
              <a:t>Quelle: </a:t>
            </a:r>
            <a:r>
              <a:rPr lang="de-DE" sz="1200" dirty="0">
                <a:latin typeface="Segoe" panose="020B0502040200020203"/>
                <a:hlinkClick r:id="rId3"/>
              </a:rPr>
              <a:t>https://www.apobank.de/wissen-news/karrierekompass-heilberufler/apotheker/gehalt-arbeitszeit</a:t>
            </a:r>
            <a:r>
              <a:rPr lang="de-DE" sz="1200" dirty="0">
                <a:latin typeface="Segoe" panose="020B0502040200020203"/>
              </a:rPr>
              <a:t> </a:t>
            </a:r>
          </a:p>
          <a:p>
            <a:endParaRPr lang="de-DE" sz="1200" dirty="0">
              <a:latin typeface="Segoe" panose="020B0502040200020203"/>
            </a:endParaRPr>
          </a:p>
        </p:txBody>
      </p:sp>
    </p:spTree>
    <p:extLst>
      <p:ext uri="{BB962C8B-B14F-4D97-AF65-F5344CB8AC3E}">
        <p14:creationId xmlns:p14="http://schemas.microsoft.com/office/powerpoint/2010/main" val="336064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1F4341-F190-0471-C0D6-E3E2451F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93CA0B-C40A-AB66-F0A1-EE461FD5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 Berufsbild </a:t>
            </a:r>
            <a:r>
              <a:rPr lang="de-DE" dirty="0" err="1"/>
              <a:t>Apotheker:in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2304FC-9DB3-330A-87F0-86D0C38D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19</a:t>
            </a:fld>
            <a:endParaRPr lang="de-DE"/>
          </a:p>
        </p:txBody>
      </p:sp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64FEC7B7-EF50-5942-9ED0-AAF1E74731E9}"/>
              </a:ext>
            </a:extLst>
          </p:cNvPr>
          <p:cNvSpPr/>
          <p:nvPr/>
        </p:nvSpPr>
        <p:spPr>
          <a:xfrm>
            <a:off x="838200" y="1540141"/>
            <a:ext cx="3355943" cy="1326823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Ausbildungsart: Studium</a:t>
            </a:r>
          </a:p>
        </p:txBody>
      </p:sp>
      <p:sp>
        <p:nvSpPr>
          <p:cNvPr id="7" name="Rechteck: obere Ecken, eine abgerundet, eine abgeschnitten 6">
            <a:extLst>
              <a:ext uri="{FF2B5EF4-FFF2-40B4-BE49-F238E27FC236}">
                <a16:creationId xmlns:a16="http://schemas.microsoft.com/office/drawing/2014/main" id="{40AF1325-0A7A-C8C1-9AB7-766C08527596}"/>
              </a:ext>
            </a:extLst>
          </p:cNvPr>
          <p:cNvSpPr/>
          <p:nvPr/>
        </p:nvSpPr>
        <p:spPr>
          <a:xfrm>
            <a:off x="4494277" y="1517458"/>
            <a:ext cx="3374796" cy="1349506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" panose="020B0502040200020203"/>
              </a:rPr>
              <a:t>Schulische Voraussetzung: Hochschulzugangs-berechtigung (Abitur)</a:t>
            </a:r>
            <a:br>
              <a:rPr lang="de-DE" sz="2000" dirty="0">
                <a:solidFill>
                  <a:schemeClr val="bg1"/>
                </a:solidFill>
                <a:latin typeface="Segoe" panose="020B0502040200020203"/>
              </a:rPr>
            </a:br>
            <a:endParaRPr lang="de-DE" sz="2000" dirty="0">
              <a:solidFill>
                <a:schemeClr val="bg1"/>
              </a:solidFill>
              <a:latin typeface="Segoe" panose="020B0502040200020203"/>
            </a:endParaRPr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2B648649-6EE9-47BB-ED99-4ABFB46ED91F}"/>
              </a:ext>
            </a:extLst>
          </p:cNvPr>
          <p:cNvSpPr/>
          <p:nvPr/>
        </p:nvSpPr>
        <p:spPr>
          <a:xfrm>
            <a:off x="8169207" y="1540140"/>
            <a:ext cx="3355943" cy="1326823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Ausbildungsdauer: </a:t>
            </a:r>
            <a:br>
              <a:rPr lang="de-DE" sz="2400" dirty="0">
                <a:solidFill>
                  <a:schemeClr val="bg1"/>
                </a:solidFill>
                <a:latin typeface="Segoe" panose="020B0502040200020203"/>
              </a:rPr>
            </a:br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5 Jahre</a:t>
            </a:r>
          </a:p>
        </p:txBody>
      </p:sp>
      <p:sp>
        <p:nvSpPr>
          <p:cNvPr id="9" name="Rechteck: obere Ecken, eine abgerundet, eine abgeschnitten 8">
            <a:extLst>
              <a:ext uri="{FF2B5EF4-FFF2-40B4-BE49-F238E27FC236}">
                <a16:creationId xmlns:a16="http://schemas.microsoft.com/office/drawing/2014/main" id="{F3E4CC6F-03CD-EB6F-3A0A-37A4CC02F705}"/>
              </a:ext>
            </a:extLst>
          </p:cNvPr>
          <p:cNvSpPr/>
          <p:nvPr/>
        </p:nvSpPr>
        <p:spPr>
          <a:xfrm>
            <a:off x="786746" y="4207667"/>
            <a:ext cx="3426250" cy="1326823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" panose="020B0502040200020203"/>
              </a:rPr>
              <a:t>Ausbildungsort: 4 Jahre Uni plus 1 Jahr Praktikum (mind. 6 Monate in öffentlicher Apotheke)</a:t>
            </a:r>
          </a:p>
        </p:txBody>
      </p:sp>
      <p:sp>
        <p:nvSpPr>
          <p:cNvPr id="10" name="Rechteck: obere Ecken, eine abgerundet, eine abgeschnitten 9">
            <a:extLst>
              <a:ext uri="{FF2B5EF4-FFF2-40B4-BE49-F238E27FC236}">
                <a16:creationId xmlns:a16="http://schemas.microsoft.com/office/drawing/2014/main" id="{328A84D3-F42F-035D-5769-32BCAE4C3AE2}"/>
              </a:ext>
            </a:extLst>
          </p:cNvPr>
          <p:cNvSpPr/>
          <p:nvPr/>
        </p:nvSpPr>
        <p:spPr>
          <a:xfrm>
            <a:off x="4494277" y="4194111"/>
            <a:ext cx="3355943" cy="1326823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Segoe" panose="020B0502040200020203"/>
              </a:rPr>
              <a:t>Abschluss: Staatsexamen, anschließend Approbation (Berufserlaubnis)</a:t>
            </a:r>
          </a:p>
        </p:txBody>
      </p:sp>
      <p:sp>
        <p:nvSpPr>
          <p:cNvPr id="11" name="Rechteck: obere Ecken, eine abgerundet, eine abgeschnitten 10">
            <a:extLst>
              <a:ext uri="{FF2B5EF4-FFF2-40B4-BE49-F238E27FC236}">
                <a16:creationId xmlns:a16="http://schemas.microsoft.com/office/drawing/2014/main" id="{76E87A6C-CEEB-C9A3-CE2C-06371C2A49FB}"/>
              </a:ext>
            </a:extLst>
          </p:cNvPr>
          <p:cNvSpPr/>
          <p:nvPr/>
        </p:nvSpPr>
        <p:spPr>
          <a:xfrm>
            <a:off x="8169207" y="4207667"/>
            <a:ext cx="3355943" cy="1326823"/>
          </a:xfrm>
          <a:prstGeom prst="snipRoundRect">
            <a:avLst/>
          </a:prstGeom>
          <a:solidFill>
            <a:srgbClr val="1052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Tätigkeitsbereiche: öffentliche oder Krankenhausapotheke, Verwaltung, </a:t>
            </a:r>
            <a:r>
              <a:rPr lang="de-DE" dirty="0" err="1">
                <a:solidFill>
                  <a:schemeClr val="bg1"/>
                </a:solidFill>
              </a:rPr>
              <a:t>pharmazeut</a:t>
            </a:r>
            <a:r>
              <a:rPr lang="de-DE" dirty="0">
                <a:solidFill>
                  <a:schemeClr val="bg1"/>
                </a:solidFill>
              </a:rPr>
              <a:t>. Industrie, Universitäten</a:t>
            </a:r>
          </a:p>
        </p:txBody>
      </p:sp>
    </p:spTree>
    <p:extLst>
      <p:ext uri="{BB962C8B-B14F-4D97-AF65-F5344CB8AC3E}">
        <p14:creationId xmlns:p14="http://schemas.microsoft.com/office/powerpoint/2010/main" val="414045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78A6B5-B06D-C786-ECF9-9CB16D9E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588AB5-075E-F4BA-C09A-9FB16C80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Apotheker:in-Beruf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C03D8C-0BD8-608A-7244-C21D4C33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Tätigkeitsbereiche der </a:t>
            </a:r>
            <a:r>
              <a:rPr lang="de-DE" dirty="0" err="1"/>
              <a:t>Apotheker:innen</a:t>
            </a:r>
            <a:endParaRPr lang="de-DE" dirty="0"/>
          </a:p>
          <a:p>
            <a:r>
              <a:rPr lang="de-DE" dirty="0"/>
              <a:t>Aufgaben der </a:t>
            </a:r>
            <a:r>
              <a:rPr lang="de-DE" dirty="0" err="1"/>
              <a:t>Apotheker:innen</a:t>
            </a:r>
            <a:endParaRPr lang="de-DE" dirty="0"/>
          </a:p>
          <a:p>
            <a:pPr lvl="1"/>
            <a:r>
              <a:rPr lang="de-DE" dirty="0"/>
              <a:t>In der öffentlichen Apotheke</a:t>
            </a:r>
          </a:p>
          <a:p>
            <a:pPr lvl="1"/>
            <a:r>
              <a:rPr lang="de-DE" dirty="0"/>
              <a:t>In der Krankenhausapotheke</a:t>
            </a:r>
          </a:p>
          <a:p>
            <a:pPr lvl="1"/>
            <a:r>
              <a:rPr lang="de-DE" dirty="0"/>
              <a:t>In der pharmazeutischen Industrie</a:t>
            </a:r>
          </a:p>
          <a:p>
            <a:r>
              <a:rPr lang="de-DE" dirty="0"/>
              <a:t>Anforderungsprofil</a:t>
            </a:r>
          </a:p>
          <a:p>
            <a:r>
              <a:rPr lang="de-DE" dirty="0"/>
              <a:t>Ausbildung</a:t>
            </a:r>
          </a:p>
          <a:p>
            <a:pPr lvl="1"/>
            <a:r>
              <a:rPr lang="de-DE" dirty="0"/>
              <a:t>Studium</a:t>
            </a:r>
          </a:p>
          <a:p>
            <a:pPr lvl="1"/>
            <a:r>
              <a:rPr lang="de-DE" dirty="0"/>
              <a:t>Praktischer Unterricht</a:t>
            </a:r>
          </a:p>
          <a:p>
            <a:pPr lvl="1"/>
            <a:r>
              <a:rPr lang="de-DE" dirty="0"/>
              <a:t>Berufsbegleitender Unterricht</a:t>
            </a:r>
          </a:p>
          <a:p>
            <a:r>
              <a:rPr lang="de-DE" dirty="0"/>
              <a:t>Bezahlung</a:t>
            </a:r>
          </a:p>
          <a:p>
            <a:r>
              <a:rPr lang="de-DE" dirty="0"/>
              <a:t>Zusammenfassung Berufsbild </a:t>
            </a:r>
            <a:r>
              <a:rPr lang="de-DE" dirty="0" err="1"/>
              <a:t>Apotheker:in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247BB-0B57-9EC8-33D3-2C087988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8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4843E-34BA-654B-99C6-06BAFED5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Vielen Dank.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F44828-ECF6-F146-839A-DB65C6223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Ihre Apothekerkammer Berlin</a:t>
            </a:r>
          </a:p>
          <a:p>
            <a:r>
              <a:rPr lang="de-DE" dirty="0"/>
              <a:t>Littenstraße 10  •  10179 Berlin</a:t>
            </a:r>
          </a:p>
          <a:p>
            <a:r>
              <a:rPr lang="de-DE" dirty="0" err="1"/>
              <a:t>www.akberlin.de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98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50B47A-C66B-AFE0-08D7-9893C6D4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2F7E8C-69E7-2C08-853A-396EF9FC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Tätigkeitsbereiche der </a:t>
            </a:r>
            <a:r>
              <a:rPr lang="de-DE" dirty="0" err="1"/>
              <a:t>Apotheker:innen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1714DF-508D-41D8-CBED-8ED8C2F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3</a:t>
            </a:fld>
            <a:endParaRPr lang="de-DE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3D8A2B92-BD9E-76A3-4622-E65B1C04C408}"/>
              </a:ext>
            </a:extLst>
          </p:cNvPr>
          <p:cNvSpPr/>
          <p:nvPr/>
        </p:nvSpPr>
        <p:spPr>
          <a:xfrm>
            <a:off x="2604654" y="1540139"/>
            <a:ext cx="5929745" cy="4500443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C44BA3-EC34-0FFF-CF0B-8C634DB8DF66}"/>
              </a:ext>
            </a:extLst>
          </p:cNvPr>
          <p:cNvSpPr txBox="1"/>
          <p:nvPr/>
        </p:nvSpPr>
        <p:spPr>
          <a:xfrm>
            <a:off x="3297671" y="1675921"/>
            <a:ext cx="43147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Apotheke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Krankenhaus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Industrie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Untersuchungslaboratorien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Bundeswehr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Behörden und Verbände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Krankenkassen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Fachverlage/Fachzeitungen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Universitäten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Segoe" panose="020B0502040200020203"/>
              </a:rPr>
              <a:t>Fachschulen für PTA und PKA</a:t>
            </a:r>
          </a:p>
        </p:txBody>
      </p:sp>
    </p:spTree>
    <p:extLst>
      <p:ext uri="{BB962C8B-B14F-4D97-AF65-F5344CB8AC3E}">
        <p14:creationId xmlns:p14="http://schemas.microsoft.com/office/powerpoint/2010/main" val="160181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0C7936-3FE4-FCDC-234A-77330DA1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031973-AF55-50B4-1C60-ACE178C4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in der öffentlichen Apotheke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1E3EEF-E51F-C820-D074-98EB0B032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Information und Beratung der Patientinnen und Patienten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0D44655-00E7-E7EF-B9D8-D690D6B56E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Wechselwirkungen der Arzneimittel untereinander</a:t>
            </a:r>
          </a:p>
          <a:p>
            <a:r>
              <a:rPr lang="de-DE" dirty="0"/>
              <a:t>Hinweise zur Einnahme</a:t>
            </a:r>
          </a:p>
          <a:p>
            <a:r>
              <a:rPr lang="de-DE" dirty="0"/>
              <a:t>Anwendung erklärungsbedürftiger Darreichungsformen</a:t>
            </a:r>
          </a:p>
          <a:p>
            <a:r>
              <a:rPr lang="de-DE" dirty="0"/>
              <a:t>Dienstleistungen wie Blutdruck- oder Blutzuckermessung </a:t>
            </a:r>
          </a:p>
          <a:p>
            <a:r>
              <a:rPr lang="de-DE" dirty="0"/>
              <a:t>Kaufmännische Kenntnisse </a:t>
            </a:r>
          </a:p>
          <a:p>
            <a:r>
              <a:rPr lang="de-DE" dirty="0"/>
              <a:t>Juristische Kenntnisse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345BA9C-3449-E8BC-CBE5-E47B46234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Herstellung der auf Rezept verordneten Rezepturen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9B3612-FCFE-830F-C295-FACB3A8841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Salben</a:t>
            </a:r>
          </a:p>
          <a:p>
            <a:r>
              <a:rPr lang="de-DE" dirty="0"/>
              <a:t>Zäpfchen</a:t>
            </a:r>
          </a:p>
          <a:p>
            <a:r>
              <a:rPr lang="de-DE" dirty="0"/>
              <a:t>Kapseln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FB99E6-2953-BFA1-38DA-35531991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D8BECA-DC1E-15AE-752F-4DF0AF3E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691E3A1-90D5-060A-ECAD-EB6CFE8F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in der Krankenhausapotheke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EF1129C-A256-9E55-9F66-584B7B4C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Versorgung der Krankenhauspatientinnen und -patienten mit Arzneimitteln</a:t>
            </a:r>
          </a:p>
          <a:p>
            <a:r>
              <a:rPr lang="de-DE" dirty="0"/>
              <a:t>Arzneimittelherstellung </a:t>
            </a:r>
          </a:p>
          <a:p>
            <a:r>
              <a:rPr lang="de-DE" dirty="0"/>
              <a:t>Beratung von Ärztinnen und Ärzten und Pflegepersonal über die Arzneimittelanwendung</a:t>
            </a:r>
          </a:p>
          <a:p>
            <a:r>
              <a:rPr lang="de-DE" dirty="0"/>
              <a:t>Mitglied der Arzneimittelkommission des Krankenhauses </a:t>
            </a:r>
          </a:p>
          <a:p>
            <a:r>
              <a:rPr lang="de-DE" dirty="0"/>
              <a:t>Zum Teil Einbindung bei der Therapie vor Ort „am Bett des Patienten“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83FE200-C85E-F4EA-C8FB-C7FDFA4F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72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BED10D7-5805-43EC-C50D-B350E7E4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C3C93F-1ECF-DA8E-6BF5-A63AC586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in der Pharmazeutischen Industrie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A38964-9CB1-F21E-3331-92DA67E3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141"/>
            <a:ext cx="4297218" cy="4389320"/>
          </a:xfrm>
        </p:spPr>
        <p:txBody>
          <a:bodyPr/>
          <a:lstStyle/>
          <a:p>
            <a:r>
              <a:rPr lang="de-DE" dirty="0"/>
              <a:t>Forschung</a:t>
            </a:r>
          </a:p>
          <a:p>
            <a:r>
              <a:rPr lang="de-DE" dirty="0"/>
              <a:t>Entwicklung </a:t>
            </a:r>
          </a:p>
          <a:p>
            <a:r>
              <a:rPr lang="de-DE" dirty="0"/>
              <a:t>Herstellung </a:t>
            </a:r>
          </a:p>
          <a:p>
            <a:r>
              <a:rPr lang="de-DE" dirty="0"/>
              <a:t>Zulassung </a:t>
            </a:r>
          </a:p>
          <a:p>
            <a:r>
              <a:rPr lang="de-DE" dirty="0"/>
              <a:t>Qualitätsmanagement</a:t>
            </a:r>
          </a:p>
          <a:p>
            <a:r>
              <a:rPr lang="de-DE" dirty="0"/>
              <a:t>Marketing</a:t>
            </a:r>
          </a:p>
          <a:p>
            <a:r>
              <a:rPr lang="de-DE" dirty="0"/>
              <a:t>Vertrieb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E56A9D-6722-5C76-A0F1-0D3595B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296D6D5A-1F4E-C029-32CA-CC9FD84500B9}"/>
              </a:ext>
            </a:extLst>
          </p:cNvPr>
          <p:cNvSpPr txBox="1">
            <a:spLocks/>
          </p:cNvSpPr>
          <p:nvPr/>
        </p:nvSpPr>
        <p:spPr>
          <a:xfrm>
            <a:off x="5352473" y="1540141"/>
            <a:ext cx="4297218" cy="438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105278"/>
                </a:solidFill>
                <a:latin typeface="Segoe" panose="020B0502040200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„Entweder … oder“ – Prinzip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im Gegensatz insbesondere zur öffentlichen Apotheke</a:t>
            </a:r>
          </a:p>
        </p:txBody>
      </p:sp>
    </p:spTree>
    <p:extLst>
      <p:ext uri="{BB962C8B-B14F-4D97-AF65-F5344CB8AC3E}">
        <p14:creationId xmlns:p14="http://schemas.microsoft.com/office/powerpoint/2010/main" val="415037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0817E9-34F1-0061-750A-3FBE6DA1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E2B0E1-6401-BFDE-F919-4CE4D6FF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Anforderungsprofil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8D3355-F8CC-AFCA-ACEB-1CCFC1CF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6" name="Inhaltsplatzhalter 17">
            <a:extLst>
              <a:ext uri="{FF2B5EF4-FFF2-40B4-BE49-F238E27FC236}">
                <a16:creationId xmlns:a16="http://schemas.microsoft.com/office/drawing/2014/main" id="{9409E3F4-BDA2-6689-24CB-8F29BA8FF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6483"/>
              </p:ext>
            </p:extLst>
          </p:nvPr>
        </p:nvGraphicFramePr>
        <p:xfrm>
          <a:off x="838200" y="1539875"/>
          <a:ext cx="10515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65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26BE29-8D89-E98E-3ECC-A8C6E520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C20DD2-9C70-D318-DF51-971CB6BA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5D01D7-4B09-09FA-64A4-A1DB2C0B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/>
              <a:t>Bundesweit durch die „Approbationsordnung für Apotheker“ einheitlich geregelt </a:t>
            </a:r>
          </a:p>
          <a:p>
            <a:pPr marL="0" indent="0">
              <a:buNone/>
            </a:pPr>
            <a:endParaRPr lang="de-DE" altLang="de-DE" sz="2400" dirty="0"/>
          </a:p>
          <a:p>
            <a:pPr lvl="1"/>
            <a:r>
              <a:rPr lang="de-DE" altLang="de-DE" dirty="0"/>
              <a:t>2 Jahre Grundstudium</a:t>
            </a:r>
          </a:p>
          <a:p>
            <a:pPr lvl="1"/>
            <a:r>
              <a:rPr lang="de-DE" altLang="de-DE" dirty="0"/>
              <a:t>2 Jahre Hauptstudium</a:t>
            </a:r>
          </a:p>
          <a:p>
            <a:pPr lvl="1"/>
            <a:r>
              <a:rPr lang="de-DE" altLang="de-DE" dirty="0"/>
              <a:t>1 Jahr praktische Ausbildung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dirty="0"/>
              <a:t> insgesamt fünf Jahre</a:t>
            </a:r>
          </a:p>
          <a:p>
            <a:pPr marL="457200" lvl="1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BC10B3-048D-A2A6-7452-F8836FB9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2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22045B-F675-DBFE-9596-A20157C9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Apothekerkammer Berlin – Apotherker:in - Berufsbild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285E3B-C864-D026-3C4D-A4E96ABF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Studium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2A102F-9060-1C20-9346-5E795BE2C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Berlin ist das </a:t>
            </a:r>
            <a:r>
              <a:rPr lang="de-DE" u="sng" dirty="0"/>
              <a:t>Pharmaziestudium</a:t>
            </a:r>
            <a:r>
              <a:rPr lang="de-DE" dirty="0"/>
              <a:t> an der </a:t>
            </a:r>
            <a:r>
              <a:rPr lang="de-DE" u="sng" dirty="0"/>
              <a:t>Freien Universität Berlin</a:t>
            </a:r>
            <a:r>
              <a:rPr lang="de-DE" dirty="0"/>
              <a:t> möglich</a:t>
            </a:r>
          </a:p>
          <a:p>
            <a:pPr lvl="1"/>
            <a:r>
              <a:rPr lang="de-DE" dirty="0"/>
              <a:t>Zulassung im Winter- und Sommersemester</a:t>
            </a:r>
          </a:p>
          <a:p>
            <a:r>
              <a:rPr lang="de-DE" dirty="0"/>
              <a:t>Studium ist </a:t>
            </a:r>
            <a:r>
              <a:rPr lang="de-DE" u="sng" dirty="0"/>
              <a:t>NC-beschränkt</a:t>
            </a:r>
            <a:r>
              <a:rPr lang="de-DE" dirty="0"/>
              <a:t> (FU Berlin zum Wintersemester 2023/2024: 1,4)</a:t>
            </a:r>
          </a:p>
          <a:p>
            <a:r>
              <a:rPr lang="de-DE" dirty="0"/>
              <a:t>Vergabe der Studienplätze</a:t>
            </a:r>
          </a:p>
          <a:p>
            <a:pPr lvl="1"/>
            <a:r>
              <a:rPr lang="de-DE" dirty="0"/>
              <a:t>Abiturnote (NC) </a:t>
            </a:r>
          </a:p>
          <a:p>
            <a:pPr lvl="1"/>
            <a:r>
              <a:rPr lang="de-DE" dirty="0"/>
              <a:t>Zusätzliche Eignungsquote </a:t>
            </a:r>
          </a:p>
          <a:p>
            <a:pPr lvl="1"/>
            <a:r>
              <a:rPr lang="de-DE" dirty="0"/>
              <a:t>Hochschulquote (Auswahlverfahren der Hochschulen (</a:t>
            </a:r>
            <a:r>
              <a:rPr lang="de-DE" dirty="0" err="1"/>
              <a:t>AdH</a:t>
            </a:r>
            <a:r>
              <a:rPr lang="de-DE" dirty="0"/>
              <a:t>))</a:t>
            </a:r>
          </a:p>
          <a:p>
            <a:pPr lvl="2"/>
            <a:r>
              <a:rPr lang="de-DE" dirty="0"/>
              <a:t>Anerkannte Berufsausbildungen und Berufstätigkeiten</a:t>
            </a:r>
          </a:p>
          <a:p>
            <a:pPr lvl="2"/>
            <a:r>
              <a:rPr lang="de-DE" dirty="0"/>
              <a:t>Anerkannte Dienste im fachlich einschlägigen Bereich</a:t>
            </a:r>
          </a:p>
          <a:p>
            <a:pPr lvl="2"/>
            <a:r>
              <a:rPr lang="de-DE" dirty="0"/>
              <a:t>Anerkannte Preise in einem bildungsbezogenen Wettbewerb</a:t>
            </a:r>
          </a:p>
          <a:p>
            <a:pPr lvl="2"/>
            <a:r>
              <a:rPr lang="de-DE" dirty="0"/>
              <a:t>Für weitere Infos: </a:t>
            </a:r>
            <a:r>
              <a:rPr lang="de-DE" dirty="0">
                <a:hlinkClick r:id="rId2"/>
              </a:rPr>
              <a:t>https://hochschulstart.de/unterstuetzung/downloads</a:t>
            </a:r>
            <a:r>
              <a:rPr lang="de-DE" dirty="0"/>
              <a:t> </a:t>
            </a:r>
          </a:p>
          <a:p>
            <a:pPr marL="914400" lvl="2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FFD0FA-5588-B150-CF4A-A61AA13C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C1AB-65AE-1F42-BA4D-7DD90C9243EB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E76B10-23C9-C110-8108-C2128570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46" y="2763251"/>
            <a:ext cx="3533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7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arbschema Apothekerkammer Berlin">
      <a:dk1>
        <a:srgbClr val="105278"/>
      </a:dk1>
      <a:lt1>
        <a:srgbClr val="FFFFFF"/>
      </a:lt1>
      <a:dk2>
        <a:srgbClr val="83B93A"/>
      </a:dk2>
      <a:lt2>
        <a:srgbClr val="E7E6E6"/>
      </a:lt2>
      <a:accent1>
        <a:srgbClr val="83B93A"/>
      </a:accent1>
      <a:accent2>
        <a:srgbClr val="DD5220"/>
      </a:accent2>
      <a:accent3>
        <a:srgbClr val="F9A644"/>
      </a:accent3>
      <a:accent4>
        <a:srgbClr val="B3D6E1"/>
      </a:accent4>
      <a:accent5>
        <a:srgbClr val="E2EEF2"/>
      </a:accent5>
      <a:accent6>
        <a:srgbClr val="C7CCCD"/>
      </a:accent6>
      <a:hlink>
        <a:srgbClr val="83B93A"/>
      </a:hlink>
      <a:folHlink>
        <a:srgbClr val="1052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Breitbild</PresentationFormat>
  <Paragraphs>190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</vt:lpstr>
      <vt:lpstr>Segoe Semibold</vt:lpstr>
      <vt:lpstr>Wingdings</vt:lpstr>
      <vt:lpstr>Office</vt:lpstr>
      <vt:lpstr>Apotheker:in</vt:lpstr>
      <vt:lpstr>Der Apotheker:in-Beruf</vt:lpstr>
      <vt:lpstr>Tätigkeitsbereiche der Apotheker:innen</vt:lpstr>
      <vt:lpstr>Aufgaben in der öffentlichen Apotheke</vt:lpstr>
      <vt:lpstr>Aufgaben in der Krankenhausapotheke</vt:lpstr>
      <vt:lpstr>Aufgaben in der Pharmazeutischen Industrie</vt:lpstr>
      <vt:lpstr>Anforderungsprofil</vt:lpstr>
      <vt:lpstr>Ausbildung</vt:lpstr>
      <vt:lpstr>Studium</vt:lpstr>
      <vt:lpstr>Studium</vt:lpstr>
      <vt:lpstr>Studium</vt:lpstr>
      <vt:lpstr>Studium</vt:lpstr>
      <vt:lpstr>Studium</vt:lpstr>
      <vt:lpstr>Praktischer Unterricht</vt:lpstr>
      <vt:lpstr>Praktikumsbegleitender Unterricht (PbU)</vt:lpstr>
      <vt:lpstr>Praktikumsbegleitender Unterricht</vt:lpstr>
      <vt:lpstr>Bezahlung</vt:lpstr>
      <vt:lpstr>Bezahlung</vt:lpstr>
      <vt:lpstr>Zusammenfassung Berufsbild Apotheker:in</vt:lpstr>
      <vt:lpstr>Vielen Dank.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Janina iglück</cp:lastModifiedBy>
  <cp:revision>28</cp:revision>
  <dcterms:created xsi:type="dcterms:W3CDTF">2021-09-30T11:29:19Z</dcterms:created>
  <dcterms:modified xsi:type="dcterms:W3CDTF">2024-05-13T10:24:46Z</dcterms:modified>
</cp:coreProperties>
</file>