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80" r:id="rId3"/>
    <p:sldId id="348" r:id="rId4"/>
    <p:sldId id="349" r:id="rId5"/>
    <p:sldId id="350" r:id="rId6"/>
    <p:sldId id="345" r:id="rId7"/>
    <p:sldId id="381" r:id="rId8"/>
    <p:sldId id="267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5278"/>
    <a:srgbClr val="83B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/>
    <p:restoredTop sz="94628"/>
  </p:normalViewPr>
  <p:slideViewPr>
    <p:cSldViewPr snapToGrid="0" snapToObjects="1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360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C0FE667-8B25-9F22-8A0C-9CC2BEA5D1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3ABFC86-14D1-1431-9584-4E5AFE6391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2DEF2-5539-42A2-92E7-7295E1210154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4E0E9F6-3A32-F7AE-5879-75A69468A0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145759-4DCA-37A1-D722-B0DA065009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B1136-4742-4226-861B-0505358D01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16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F95B5-3F2D-7E44-9BC6-E35561DF29E5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8715A-22B1-264E-9F97-1B4FC9FA46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652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8715A-22B1-264E-9F97-1B4FC9FA469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76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6D16FD3-3C6B-FA4E-AFD0-9A54CDD17DE6}"/>
              </a:ext>
            </a:extLst>
          </p:cNvPr>
          <p:cNvSpPr/>
          <p:nvPr userDrawn="1"/>
        </p:nvSpPr>
        <p:spPr>
          <a:xfrm>
            <a:off x="0" y="6023728"/>
            <a:ext cx="12192000" cy="834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D8FA1FC-AD59-1747-A20C-276C11D42F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682846" y="1452513"/>
            <a:ext cx="6099142" cy="60991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89046F6-4CC8-114D-89C3-72CCFDBD1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0395" y="2630652"/>
            <a:ext cx="8893405" cy="1875358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08BBC25-AB00-BF49-B420-B02B910E3A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1769" y="766335"/>
            <a:ext cx="3875052" cy="1614605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8502645F-FF90-2348-9F4C-EA6C6CAC1DAE}"/>
              </a:ext>
            </a:extLst>
          </p:cNvPr>
          <p:cNvSpPr/>
          <p:nvPr userDrawn="1"/>
        </p:nvSpPr>
        <p:spPr>
          <a:xfrm>
            <a:off x="2573517" y="4647415"/>
            <a:ext cx="1998482" cy="45719"/>
          </a:xfrm>
          <a:prstGeom prst="rect">
            <a:avLst/>
          </a:prstGeom>
          <a:solidFill>
            <a:srgbClr val="83B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6540239-3D67-A744-8E66-05A224691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0395" y="4854808"/>
            <a:ext cx="8893406" cy="116891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9908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DEBB04-3094-B14E-A577-FAF218073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Apothekerkammer Berlin – PKA-Berufsbild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3BD002-D6C5-9243-A1E7-70BC97D8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66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F70C6D-0831-3048-A113-5430F7BB8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Apothekerkammer Berlin – PKA-Berufsbild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2497FB-5C06-FE46-83CC-87A8FC41E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7646"/>
            <a:ext cx="3932237" cy="107465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2B6645-6F96-B446-B036-B9C5EEC98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367647"/>
            <a:ext cx="6172200" cy="54934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1314645-3707-0C4F-BBC2-C60534380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7142"/>
            <a:ext cx="3932237" cy="4341846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A223F5F-C588-884E-B2D9-B9B602F1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0222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EEC681D-2F33-3946-BC28-55F40C09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Seminar </a:t>
            </a:r>
            <a:r>
              <a:rPr lang="de-DE" dirty="0" err="1"/>
              <a:t>Berufsberater:innen</a:t>
            </a:r>
            <a:r>
              <a:rPr lang="de-DE" dirty="0"/>
              <a:t> 14.02.24, Heike Klemm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2A9D03-B267-3443-B5FA-3172DD21E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7646"/>
            <a:ext cx="3932237" cy="105580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AD11BE3-4B1E-4A4A-BAB7-566E47097B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7647"/>
            <a:ext cx="6172200" cy="55712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613492-F55F-0A46-8358-EA2C9823A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7141"/>
            <a:ext cx="3932237" cy="44117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8F84DC-342F-9645-A813-18EE0B96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424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F82A0B-1CBE-6B48-8582-4B1926FFF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Apothekerkammer Berlin – PKA-Berufsbild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A49C56-2DF1-6A42-A0C0-7D49E3526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94501CF-6C1E-094F-8940-41EF0B5FB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56B100-B785-534F-926F-97B1B3198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96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A37066-5A5E-9740-9391-E02ED9AD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Apothekerkammer Berlin – PKA-Berufsbild</a:t>
            </a:r>
          </a:p>
        </p:txBody>
      </p:sp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BD6973D-AFCA-7648-8D52-6090F39DE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6433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A2D4D58-8836-7B47-B9E0-5B9E29362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64335"/>
          </a:xfrm>
        </p:spPr>
        <p:txBody>
          <a:bodyPr vert="eaVert"/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04EE4F-511E-C040-BB5B-BD30EE7BD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417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97129C2-D655-B64E-893E-9FCF5C016129}"/>
              </a:ext>
            </a:extLst>
          </p:cNvPr>
          <p:cNvSpPr/>
          <p:nvPr userDrawn="1"/>
        </p:nvSpPr>
        <p:spPr>
          <a:xfrm>
            <a:off x="0" y="6023728"/>
            <a:ext cx="12192000" cy="834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B400EA-C896-874C-8BAE-A4D67C8942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89229" y="2639506"/>
            <a:ext cx="7013542" cy="127404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Vielen Dank.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04912B-E833-6A48-B72E-0702E41A1E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89229" y="4396933"/>
            <a:ext cx="7013542" cy="1589090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105278"/>
                </a:solidFill>
                <a:latin typeface="Segoe" panose="020B05020402000202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Ihre Apothekerkammer Berlin</a:t>
            </a:r>
          </a:p>
          <a:p>
            <a:r>
              <a:rPr lang="de-DE" dirty="0"/>
              <a:t>Littenstraße 10  •  10179 Berlin</a:t>
            </a:r>
          </a:p>
          <a:p>
            <a:r>
              <a:rPr lang="de-DE" dirty="0" err="1"/>
              <a:t>www.akberlin.de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B42056A-ED0B-954B-8E15-C0C7D726B8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95421" y="1138551"/>
            <a:ext cx="2931737" cy="122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28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ückseite für den Dru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97129C2-D655-B64E-893E-9FCF5C016129}"/>
              </a:ext>
            </a:extLst>
          </p:cNvPr>
          <p:cNvSpPr/>
          <p:nvPr userDrawn="1"/>
        </p:nvSpPr>
        <p:spPr>
          <a:xfrm>
            <a:off x="0" y="6023728"/>
            <a:ext cx="12192000" cy="834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04912B-E833-6A48-B72E-0702E41A1E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15817" y="3359985"/>
            <a:ext cx="5822623" cy="1400551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105278"/>
                </a:solidFill>
                <a:latin typeface="Segoe" panose="020B05020402000202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Apothekerkammer Berlin</a:t>
            </a:r>
          </a:p>
          <a:p>
            <a:r>
              <a:rPr lang="de-DE" dirty="0"/>
              <a:t>Littenstraße 10  •  10179 Berlin</a:t>
            </a:r>
          </a:p>
          <a:p>
            <a:r>
              <a:rPr lang="de-DE" dirty="0" err="1"/>
              <a:t>www.akberlin.de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B42056A-ED0B-954B-8E15-C0C7D726B8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2288" y="1902122"/>
            <a:ext cx="2931737" cy="122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7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6D16FD3-3C6B-FA4E-AFD0-9A54CDD17DE6}"/>
              </a:ext>
            </a:extLst>
          </p:cNvPr>
          <p:cNvSpPr/>
          <p:nvPr userDrawn="1"/>
        </p:nvSpPr>
        <p:spPr>
          <a:xfrm>
            <a:off x="0" y="6023728"/>
            <a:ext cx="12192000" cy="834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AD33DF1-315B-B841-87C0-200B9968D1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6167"/>
          <a:stretch/>
        </p:blipFill>
        <p:spPr>
          <a:xfrm>
            <a:off x="1" y="0"/>
            <a:ext cx="3374796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89046F6-4CC8-114D-89C3-72CCFDBD1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9137" y="2017911"/>
            <a:ext cx="6542199" cy="1875358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08BBC25-AB00-BF49-B420-B02B910E3A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14162" y="546642"/>
            <a:ext cx="2931737" cy="122155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8502645F-FF90-2348-9F4C-EA6C6CAC1DAE}"/>
              </a:ext>
            </a:extLst>
          </p:cNvPr>
          <p:cNvSpPr/>
          <p:nvPr userDrawn="1"/>
        </p:nvSpPr>
        <p:spPr>
          <a:xfrm>
            <a:off x="4732259" y="4741686"/>
            <a:ext cx="1998482" cy="45719"/>
          </a:xfrm>
          <a:prstGeom prst="rect">
            <a:avLst/>
          </a:prstGeom>
          <a:solidFill>
            <a:srgbClr val="83B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6540239-3D67-A744-8E66-05A224691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9137" y="4949079"/>
            <a:ext cx="6542199" cy="116891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9735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97129C2-D655-B64E-893E-9FCF5C016129}"/>
              </a:ext>
            </a:extLst>
          </p:cNvPr>
          <p:cNvSpPr/>
          <p:nvPr userDrawn="1"/>
        </p:nvSpPr>
        <p:spPr>
          <a:xfrm>
            <a:off x="0" y="6023728"/>
            <a:ext cx="12192000" cy="834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7E61358-DFB5-8643-997D-925151313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682846" y="1452513"/>
            <a:ext cx="6099142" cy="60991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B400EA-C896-874C-8BAE-A4D67C89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532" y="2017336"/>
            <a:ext cx="9612918" cy="188536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04912B-E833-6A48-B72E-0702E41A1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4532" y="4155830"/>
            <a:ext cx="9612918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10527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B42056A-ED0B-954B-8E15-C0C7D726B8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850" y="546642"/>
            <a:ext cx="2931737" cy="122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6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trenner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C08A9B7C-9E25-5E41-90B2-C18200534851}"/>
              </a:ext>
            </a:extLst>
          </p:cNvPr>
          <p:cNvSpPr/>
          <p:nvPr userDrawn="1"/>
        </p:nvSpPr>
        <p:spPr>
          <a:xfrm>
            <a:off x="0" y="-65988"/>
            <a:ext cx="12192000" cy="6923988"/>
          </a:xfrm>
          <a:prstGeom prst="rect">
            <a:avLst/>
          </a:prstGeom>
          <a:solidFill>
            <a:srgbClr val="83B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0568103-9F03-F142-940D-29E56074C6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682846" y="1452513"/>
            <a:ext cx="6099142" cy="609914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D209E7F-C28E-F24F-9DC9-8603295AD1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850" y="546641"/>
            <a:ext cx="2922146" cy="121756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B400EA-C896-874C-8BAE-A4D67C89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532" y="2017336"/>
            <a:ext cx="9612918" cy="1885361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04912B-E833-6A48-B72E-0702E41A1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4532" y="4155830"/>
            <a:ext cx="9612918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10527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120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trenner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C08A9B7C-9E25-5E41-90B2-C18200534851}"/>
              </a:ext>
            </a:extLst>
          </p:cNvPr>
          <p:cNvSpPr/>
          <p:nvPr userDrawn="1"/>
        </p:nvSpPr>
        <p:spPr>
          <a:xfrm>
            <a:off x="0" y="-65988"/>
            <a:ext cx="12192000" cy="6923988"/>
          </a:xfrm>
          <a:prstGeom prst="rect">
            <a:avLst/>
          </a:prstGeom>
          <a:solidFill>
            <a:srgbClr val="105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05278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0568103-9F03-F142-940D-29E56074C6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682846" y="1452513"/>
            <a:ext cx="6099142" cy="609914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D209E7F-C28E-F24F-9DC9-8603295AD1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850" y="546641"/>
            <a:ext cx="2922146" cy="121756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B400EA-C896-874C-8BAE-A4D67C89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532" y="2017336"/>
            <a:ext cx="9612918" cy="1885361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04912B-E833-6A48-B72E-0702E41A1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4532" y="4155830"/>
            <a:ext cx="9612918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83BA3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9839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2B45C3-5CF7-5947-AA85-6998A8BF9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Apothekerkammer Berlin – PKA-Berufsbild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ECDE1D-4E39-7641-A03C-2A40ED35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24F300-F005-084B-A4B9-00AE1C6E1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483618-5B1B-904B-ADC5-EAB37E872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85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D01145-F053-B542-A967-7526AB8CD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Apothekerkammer Berlin – PKA-Berufsbild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6364F2-54AC-0C47-8F90-6A2286C2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291E22-0328-834A-91F3-20CC5D1354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42821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4060C5E-3896-B144-83D5-D65FFA8C0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42821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66703B-E853-A345-96AA-EE60FA85C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18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3E93D7B-25D1-4F41-8B08-6BB07B345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Apothekerkammer Berlin – PKA-Berufsbild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E281F4-2DAD-704E-A484-E3E0A919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6774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A2E066-A71C-CF4C-8C46-C64F3DE3E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30334"/>
            <a:ext cx="5157787" cy="6472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235B2A1-1B52-774F-AE01-F8D8AAB1B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75052"/>
            <a:ext cx="5157787" cy="3914611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A22CACB-A165-AD47-8564-994408BBF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30334"/>
            <a:ext cx="5183188" cy="6472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02AE3B4-6A88-8141-A212-1B8BFEA69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75052"/>
            <a:ext cx="5183188" cy="3914611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CBB9425-7DAF-8048-B0E3-9883DEE4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123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C9268A-F0D0-0143-94E2-AF355003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Apothekerkammer Berlin – PKA-Berufsbild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290857-188E-644C-8C41-31C0D93E9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085265-4AB5-364D-9CE1-04657F28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759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941A30E-8E03-3C42-A983-8EC4AD98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6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209CB9-C3FF-B34E-9676-79BE8D389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40141"/>
            <a:ext cx="10515600" cy="4389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248623-075D-2B4E-A1F1-B44804E767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6762" y="6214945"/>
            <a:ext cx="7964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105278"/>
                </a:solidFill>
                <a:latin typeface="Segoe" panose="020B0502040200020203" pitchFamily="34" charset="77"/>
              </a:defRPr>
            </a:lvl1pPr>
          </a:lstStyle>
          <a:p>
            <a:r>
              <a:rPr lang="de-DE" dirty="0"/>
              <a:t>Apothekerkammer Berlin – PKA-Berufsbild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C29D0F-D8B1-C442-9EEC-C70C0F3B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39546" y="6214945"/>
            <a:ext cx="1314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105278"/>
                </a:solidFill>
                <a:latin typeface="Segoe" panose="020B0502040200020203" pitchFamily="34" charset="77"/>
              </a:defRPr>
            </a:lvl1pPr>
          </a:lstStyle>
          <a:p>
            <a:fld id="{C684C1AB-65AE-1F42-BA4D-7DD90C9243EB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DBB79E-54C6-5046-A1F5-73E5036B5DC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17693" y="6151934"/>
            <a:ext cx="1242060" cy="51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4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  <p:sldLayoutId id="2147483664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83BA3A"/>
          </a:solidFill>
          <a:latin typeface="Segoe Semibold" panose="020B050204020002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105278"/>
          </a:solidFill>
          <a:latin typeface="Segoe" panose="020B0502040200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otheken-karriere.de/pka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bda.de/apotheke-in-deutschland/berufsbilder/pka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osz-gesundheit.de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dexa-online.de/ausbildung-beruf/ausbildung/pka-azubis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74843E-34BA-654B-99C6-06BAFED50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0396" y="2369426"/>
            <a:ext cx="8893405" cy="2119148"/>
          </a:xfrm>
        </p:spPr>
        <p:txBody>
          <a:bodyPr>
            <a:noAutofit/>
          </a:bodyPr>
          <a:lstStyle/>
          <a:p>
            <a:r>
              <a:rPr lang="de-DE" sz="5000" dirty="0" err="1"/>
              <a:t>Pharmazeutisch-kaufmännische:r</a:t>
            </a:r>
            <a:r>
              <a:rPr lang="de-DE" sz="5000" dirty="0"/>
              <a:t> </a:t>
            </a:r>
            <a:r>
              <a:rPr lang="de-DE" sz="5000" dirty="0" err="1"/>
              <a:t>Angestellte:r</a:t>
            </a:r>
            <a:r>
              <a:rPr lang="de-DE" sz="5000" dirty="0"/>
              <a:t> (PKA)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FB6E5E-494B-8846-BEF5-DCD10430EA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805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21A1E4D-4E33-B070-25AB-011C81B80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895" y="1188800"/>
            <a:ext cx="7898110" cy="4789158"/>
          </a:xfrm>
          <a:prstGeom prst="rect">
            <a:avLst/>
          </a:prstGeom>
        </p:spPr>
      </p:pic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E96A4DAE-CA6B-3B81-B514-7521FAAEB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Apothekerkammer Berlin – PKA-Berufsbild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A306AAE-E197-C744-77D9-581AB846F75B}"/>
              </a:ext>
            </a:extLst>
          </p:cNvPr>
          <p:cNvSpPr txBox="1"/>
          <p:nvPr/>
        </p:nvSpPr>
        <p:spPr>
          <a:xfrm>
            <a:off x="660400" y="558800"/>
            <a:ext cx="675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Segoe" panose="020B0502040200020203"/>
                <a:hlinkClick r:id="rId3"/>
              </a:rPr>
              <a:t>http://www.apotheken-karriere.de/pka/</a:t>
            </a:r>
            <a:endParaRPr lang="de-DE" sz="2400" dirty="0">
              <a:latin typeface="Segoe" panose="020B0502040200020203"/>
            </a:endParaRPr>
          </a:p>
          <a:p>
            <a:endParaRPr lang="de-DE" sz="2400" dirty="0">
              <a:latin typeface="Segoe" panose="020B0502040200020203"/>
            </a:endParaRPr>
          </a:p>
        </p:txBody>
      </p:sp>
    </p:spTree>
    <p:extLst>
      <p:ext uri="{BB962C8B-B14F-4D97-AF65-F5344CB8AC3E}">
        <p14:creationId xmlns:p14="http://schemas.microsoft.com/office/powerpoint/2010/main" val="515163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7E44B85-C9A1-8E1D-C9C2-C53D873EA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Apothekerkammer Berlin – PKA-Berufsbild</a:t>
            </a:r>
          </a:p>
          <a:p>
            <a:r>
              <a:rPr lang="de-DE" dirty="0"/>
              <a:t>Quelle: </a:t>
            </a:r>
            <a:r>
              <a:rPr lang="de-DE" dirty="0">
                <a:hlinkClick r:id="rId2"/>
              </a:rPr>
              <a:t>https://www.abda.de/apotheke-in-deutschland/berufsbilder/pka/</a:t>
            </a:r>
            <a:r>
              <a:rPr lang="de-DE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221919B-977C-70F7-6018-D2CCF53FF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PKA-Ausbildung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20AB53-304A-E3C1-C613-BB2BC7D01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3</a:t>
            </a:fld>
            <a:endParaRPr lang="de-DE"/>
          </a:p>
        </p:txBody>
      </p:sp>
      <p:sp>
        <p:nvSpPr>
          <p:cNvPr id="8" name="Rechteck: obere Ecken, eine abgerundet, eine abgeschnitten 7">
            <a:extLst>
              <a:ext uri="{FF2B5EF4-FFF2-40B4-BE49-F238E27FC236}">
                <a16:creationId xmlns:a16="http://schemas.microsoft.com/office/drawing/2014/main" id="{7A28EC53-C02A-1468-9D14-3DAE44AFA5C6}"/>
              </a:ext>
            </a:extLst>
          </p:cNvPr>
          <p:cNvSpPr/>
          <p:nvPr/>
        </p:nvSpPr>
        <p:spPr>
          <a:xfrm>
            <a:off x="857053" y="1682364"/>
            <a:ext cx="3355943" cy="1434859"/>
          </a:xfrm>
          <a:prstGeom prst="snipRoundRect">
            <a:avLst/>
          </a:prstGeom>
          <a:solidFill>
            <a:srgbClr val="10527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Ausbildungsart: duale Ausbildung</a:t>
            </a:r>
          </a:p>
        </p:txBody>
      </p:sp>
      <p:sp>
        <p:nvSpPr>
          <p:cNvPr id="9" name="Rechteck: obere Ecken, eine abgerundet, eine abgeschnitten 8">
            <a:extLst>
              <a:ext uri="{FF2B5EF4-FFF2-40B4-BE49-F238E27FC236}">
                <a16:creationId xmlns:a16="http://schemas.microsoft.com/office/drawing/2014/main" id="{D62954AA-6165-AF16-B65A-96B23D379C81}"/>
              </a:ext>
            </a:extLst>
          </p:cNvPr>
          <p:cNvSpPr/>
          <p:nvPr/>
        </p:nvSpPr>
        <p:spPr>
          <a:xfrm>
            <a:off x="4725186" y="1673632"/>
            <a:ext cx="3374796" cy="1448414"/>
          </a:xfrm>
          <a:prstGeom prst="snipRoundRect">
            <a:avLst/>
          </a:prstGeom>
          <a:solidFill>
            <a:srgbClr val="10527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Schulische Voraussetzung: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keine, Hauptschulabschluss empfohlen </a:t>
            </a:r>
          </a:p>
        </p:txBody>
      </p:sp>
      <p:sp>
        <p:nvSpPr>
          <p:cNvPr id="10" name="Rechteck: obere Ecken, eine abgerundet, eine abgeschnitten 9">
            <a:extLst>
              <a:ext uri="{FF2B5EF4-FFF2-40B4-BE49-F238E27FC236}">
                <a16:creationId xmlns:a16="http://schemas.microsoft.com/office/drawing/2014/main" id="{07A8349D-CEB1-4094-1886-BABEBDFB898A}"/>
              </a:ext>
            </a:extLst>
          </p:cNvPr>
          <p:cNvSpPr/>
          <p:nvPr/>
        </p:nvSpPr>
        <p:spPr>
          <a:xfrm>
            <a:off x="8470770" y="1696315"/>
            <a:ext cx="3355943" cy="1425731"/>
          </a:xfrm>
          <a:prstGeom prst="snipRoundRect">
            <a:avLst/>
          </a:prstGeom>
          <a:solidFill>
            <a:srgbClr val="10527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Ausbildungsdauer: </a:t>
            </a:r>
            <a:br>
              <a:rPr lang="de-DE" sz="2400" dirty="0">
                <a:solidFill>
                  <a:schemeClr val="bg1"/>
                </a:solidFill>
              </a:rPr>
            </a:br>
            <a:r>
              <a:rPr lang="de-DE" sz="2400" dirty="0">
                <a:solidFill>
                  <a:schemeClr val="bg1"/>
                </a:solidFill>
              </a:rPr>
              <a:t>drei Jahre</a:t>
            </a:r>
          </a:p>
        </p:txBody>
      </p:sp>
      <p:sp>
        <p:nvSpPr>
          <p:cNvPr id="11" name="Rechteck: obere Ecken, eine abgerundet, eine abgeschnitten 10">
            <a:extLst>
              <a:ext uri="{FF2B5EF4-FFF2-40B4-BE49-F238E27FC236}">
                <a16:creationId xmlns:a16="http://schemas.microsoft.com/office/drawing/2014/main" id="{4705565E-37AE-CF57-7645-6189A5C5BD8F}"/>
              </a:ext>
            </a:extLst>
          </p:cNvPr>
          <p:cNvSpPr/>
          <p:nvPr/>
        </p:nvSpPr>
        <p:spPr>
          <a:xfrm>
            <a:off x="8461343" y="4207667"/>
            <a:ext cx="3355943" cy="1448415"/>
          </a:xfrm>
          <a:prstGeom prst="snipRoundRect">
            <a:avLst/>
          </a:prstGeom>
          <a:solidFill>
            <a:srgbClr val="10527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Tätigkeitsbereiche: öffentliche oder Krankenhausapotheke, Verwaltung, pharmazeutischer Großhandel/Industrie</a:t>
            </a:r>
          </a:p>
        </p:txBody>
      </p:sp>
      <p:sp>
        <p:nvSpPr>
          <p:cNvPr id="12" name="Rechteck: obere Ecken, eine abgerundet, eine abgeschnitten 11">
            <a:extLst>
              <a:ext uri="{FF2B5EF4-FFF2-40B4-BE49-F238E27FC236}">
                <a16:creationId xmlns:a16="http://schemas.microsoft.com/office/drawing/2014/main" id="{FA21345C-78EE-8D8F-EB3E-9951DE635476}"/>
              </a:ext>
            </a:extLst>
          </p:cNvPr>
          <p:cNvSpPr/>
          <p:nvPr/>
        </p:nvSpPr>
        <p:spPr>
          <a:xfrm>
            <a:off x="4725186" y="4194111"/>
            <a:ext cx="3355943" cy="1448415"/>
          </a:xfrm>
          <a:prstGeom prst="snipRoundRect">
            <a:avLst/>
          </a:prstGeom>
          <a:solidFill>
            <a:srgbClr val="10527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Abschluss: staatlich anerkannter Berufsabschluss</a:t>
            </a:r>
          </a:p>
        </p:txBody>
      </p:sp>
      <p:sp>
        <p:nvSpPr>
          <p:cNvPr id="13" name="Rechteck: obere Ecken, eine abgerundet, eine abgeschnitten 12">
            <a:extLst>
              <a:ext uri="{FF2B5EF4-FFF2-40B4-BE49-F238E27FC236}">
                <a16:creationId xmlns:a16="http://schemas.microsoft.com/office/drawing/2014/main" id="{2B1CC4F3-D097-59AA-1111-2AF0C8B15674}"/>
              </a:ext>
            </a:extLst>
          </p:cNvPr>
          <p:cNvSpPr/>
          <p:nvPr/>
        </p:nvSpPr>
        <p:spPr>
          <a:xfrm>
            <a:off x="786746" y="4207667"/>
            <a:ext cx="3426250" cy="1434859"/>
          </a:xfrm>
          <a:prstGeom prst="snipRoundRect">
            <a:avLst/>
          </a:prstGeom>
          <a:solidFill>
            <a:srgbClr val="10527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Ausbildungsort: Apotheke und Berufsschule</a:t>
            </a:r>
          </a:p>
        </p:txBody>
      </p:sp>
    </p:spTree>
    <p:extLst>
      <p:ext uri="{BB962C8B-B14F-4D97-AF65-F5344CB8AC3E}">
        <p14:creationId xmlns:p14="http://schemas.microsoft.com/office/powerpoint/2010/main" val="48567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523E06F-4184-35DF-B9D0-C2124D998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Apothekerkammer Berlin – PKA-Berufsbild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555E58-0FF4-11FB-3D3E-3086ABB2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4</a:t>
            </a:fld>
            <a:endParaRPr lang="de-DE"/>
          </a:p>
        </p:txBody>
      </p:sp>
      <p:sp>
        <p:nvSpPr>
          <p:cNvPr id="6" name="Titel 9">
            <a:extLst>
              <a:ext uri="{FF2B5EF4-FFF2-40B4-BE49-F238E27FC236}">
                <a16:creationId xmlns:a16="http://schemas.microsoft.com/office/drawing/2014/main" id="{B926D94B-7E82-A007-713E-F15F8FC06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6163"/>
          </a:xfrm>
        </p:spPr>
        <p:txBody>
          <a:bodyPr>
            <a:normAutofit/>
          </a:bodyPr>
          <a:lstStyle/>
          <a:p>
            <a:r>
              <a:rPr lang="de-DE" dirty="0"/>
              <a:t>Die PKA-Ausbildung im dualen System: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5F9C669-DFB6-7A53-E481-EE25BD8EB9D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539875"/>
            <a:ext cx="10515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8" name="Freihandform 2">
            <a:extLst>
              <a:ext uri="{FF2B5EF4-FFF2-40B4-BE49-F238E27FC236}">
                <a16:creationId xmlns:a16="http://schemas.microsoft.com/office/drawing/2014/main" id="{40FB3521-658E-DE30-1435-485B268778D3}"/>
              </a:ext>
            </a:extLst>
          </p:cNvPr>
          <p:cNvSpPr/>
          <p:nvPr/>
        </p:nvSpPr>
        <p:spPr>
          <a:xfrm>
            <a:off x="234898" y="1953353"/>
            <a:ext cx="3930959" cy="4025900"/>
          </a:xfrm>
          <a:custGeom>
            <a:avLst/>
            <a:gdLst>
              <a:gd name="connsiteX0" fmla="*/ 0 w 3930959"/>
              <a:gd name="connsiteY0" fmla="*/ 393096 h 4025900"/>
              <a:gd name="connsiteX1" fmla="*/ 393096 w 3930959"/>
              <a:gd name="connsiteY1" fmla="*/ 0 h 4025900"/>
              <a:gd name="connsiteX2" fmla="*/ 3537863 w 3930959"/>
              <a:gd name="connsiteY2" fmla="*/ 0 h 4025900"/>
              <a:gd name="connsiteX3" fmla="*/ 3930959 w 3930959"/>
              <a:gd name="connsiteY3" fmla="*/ 393096 h 4025900"/>
              <a:gd name="connsiteX4" fmla="*/ 3930959 w 3930959"/>
              <a:gd name="connsiteY4" fmla="*/ 3632804 h 4025900"/>
              <a:gd name="connsiteX5" fmla="*/ 3537863 w 3930959"/>
              <a:gd name="connsiteY5" fmla="*/ 4025900 h 4025900"/>
              <a:gd name="connsiteX6" fmla="*/ 393096 w 3930959"/>
              <a:gd name="connsiteY6" fmla="*/ 4025900 h 4025900"/>
              <a:gd name="connsiteX7" fmla="*/ 0 w 3930959"/>
              <a:gd name="connsiteY7" fmla="*/ 3632804 h 4025900"/>
              <a:gd name="connsiteX8" fmla="*/ 0 w 3930959"/>
              <a:gd name="connsiteY8" fmla="*/ 393096 h 402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0959" h="4025900">
                <a:moveTo>
                  <a:pt x="0" y="393096"/>
                </a:moveTo>
                <a:cubicBezTo>
                  <a:pt x="0" y="175995"/>
                  <a:pt x="175995" y="0"/>
                  <a:pt x="393096" y="0"/>
                </a:cubicBezTo>
                <a:lnTo>
                  <a:pt x="3537863" y="0"/>
                </a:lnTo>
                <a:cubicBezTo>
                  <a:pt x="3754964" y="0"/>
                  <a:pt x="3930959" y="175995"/>
                  <a:pt x="3930959" y="393096"/>
                </a:cubicBezTo>
                <a:lnTo>
                  <a:pt x="3930959" y="3632804"/>
                </a:lnTo>
                <a:cubicBezTo>
                  <a:pt x="3930959" y="3849905"/>
                  <a:pt x="3754964" y="4025900"/>
                  <a:pt x="3537863" y="4025900"/>
                </a:cubicBezTo>
                <a:lnTo>
                  <a:pt x="393096" y="4025900"/>
                </a:lnTo>
                <a:cubicBezTo>
                  <a:pt x="175995" y="4025900"/>
                  <a:pt x="0" y="3849905"/>
                  <a:pt x="0" y="3632804"/>
                </a:cubicBezTo>
                <a:lnTo>
                  <a:pt x="0" y="393096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81047" rIns="170688" bIns="975870" numCol="1" spcCol="1270" anchor="t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200" b="1" kern="1200" dirty="0"/>
          </a:p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b="1" kern="1200" dirty="0"/>
              <a:t>Apotheke</a:t>
            </a:r>
          </a:p>
        </p:txBody>
      </p:sp>
      <p:sp>
        <p:nvSpPr>
          <p:cNvPr id="9" name="Freihandform 6">
            <a:extLst>
              <a:ext uri="{FF2B5EF4-FFF2-40B4-BE49-F238E27FC236}">
                <a16:creationId xmlns:a16="http://schemas.microsoft.com/office/drawing/2014/main" id="{163A86BA-5C84-1A1E-C6DF-F9A76735EC0F}"/>
              </a:ext>
            </a:extLst>
          </p:cNvPr>
          <p:cNvSpPr/>
          <p:nvPr/>
        </p:nvSpPr>
        <p:spPr>
          <a:xfrm>
            <a:off x="8026143" y="1956391"/>
            <a:ext cx="3930959" cy="4025900"/>
          </a:xfrm>
          <a:custGeom>
            <a:avLst/>
            <a:gdLst>
              <a:gd name="connsiteX0" fmla="*/ 0 w 3930959"/>
              <a:gd name="connsiteY0" fmla="*/ 393096 h 4025900"/>
              <a:gd name="connsiteX1" fmla="*/ 393096 w 3930959"/>
              <a:gd name="connsiteY1" fmla="*/ 0 h 4025900"/>
              <a:gd name="connsiteX2" fmla="*/ 3537863 w 3930959"/>
              <a:gd name="connsiteY2" fmla="*/ 0 h 4025900"/>
              <a:gd name="connsiteX3" fmla="*/ 3930959 w 3930959"/>
              <a:gd name="connsiteY3" fmla="*/ 393096 h 4025900"/>
              <a:gd name="connsiteX4" fmla="*/ 3930959 w 3930959"/>
              <a:gd name="connsiteY4" fmla="*/ 3632804 h 4025900"/>
              <a:gd name="connsiteX5" fmla="*/ 3537863 w 3930959"/>
              <a:gd name="connsiteY5" fmla="*/ 4025900 h 4025900"/>
              <a:gd name="connsiteX6" fmla="*/ 393096 w 3930959"/>
              <a:gd name="connsiteY6" fmla="*/ 4025900 h 4025900"/>
              <a:gd name="connsiteX7" fmla="*/ 0 w 3930959"/>
              <a:gd name="connsiteY7" fmla="*/ 3632804 h 4025900"/>
              <a:gd name="connsiteX8" fmla="*/ 0 w 3930959"/>
              <a:gd name="connsiteY8" fmla="*/ 393096 h 402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0959" h="4025900">
                <a:moveTo>
                  <a:pt x="0" y="393096"/>
                </a:moveTo>
                <a:cubicBezTo>
                  <a:pt x="0" y="175995"/>
                  <a:pt x="175995" y="0"/>
                  <a:pt x="393096" y="0"/>
                </a:cubicBezTo>
                <a:lnTo>
                  <a:pt x="3537863" y="0"/>
                </a:lnTo>
                <a:cubicBezTo>
                  <a:pt x="3754964" y="0"/>
                  <a:pt x="3930959" y="175995"/>
                  <a:pt x="3930959" y="393096"/>
                </a:cubicBezTo>
                <a:lnTo>
                  <a:pt x="3930959" y="3632804"/>
                </a:lnTo>
                <a:cubicBezTo>
                  <a:pt x="3930959" y="3849905"/>
                  <a:pt x="3754964" y="4025900"/>
                  <a:pt x="3537863" y="4025900"/>
                </a:cubicBezTo>
                <a:lnTo>
                  <a:pt x="393096" y="4025900"/>
                </a:lnTo>
                <a:cubicBezTo>
                  <a:pt x="175995" y="4025900"/>
                  <a:pt x="0" y="3849905"/>
                  <a:pt x="0" y="3632804"/>
                </a:cubicBezTo>
                <a:lnTo>
                  <a:pt x="0" y="393096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81047" rIns="170688" bIns="975870" numCol="1" spcCol="1270" anchor="t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b="1" kern="1200" dirty="0"/>
              <a:t>Berufsschule</a:t>
            </a:r>
          </a:p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kern="1200" dirty="0"/>
              <a:t>allgemeinbildend </a:t>
            </a:r>
          </a:p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kern="1200" dirty="0"/>
              <a:t>kaufmännisch</a:t>
            </a:r>
          </a:p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kern="1200" dirty="0"/>
              <a:t>apothekenspezifisch</a:t>
            </a:r>
          </a:p>
        </p:txBody>
      </p:sp>
      <p:sp>
        <p:nvSpPr>
          <p:cNvPr id="10" name="Pfeil nach links und rechts 8">
            <a:extLst>
              <a:ext uri="{FF2B5EF4-FFF2-40B4-BE49-F238E27FC236}">
                <a16:creationId xmlns:a16="http://schemas.microsoft.com/office/drawing/2014/main" id="{B29E8D49-3E70-1242-351A-900A143C0436}"/>
              </a:ext>
            </a:extLst>
          </p:cNvPr>
          <p:cNvSpPr/>
          <p:nvPr/>
        </p:nvSpPr>
        <p:spPr>
          <a:xfrm>
            <a:off x="2064573" y="2246864"/>
            <a:ext cx="7347775" cy="603885"/>
          </a:xfrm>
          <a:prstGeom prst="left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A1F00E3-29EF-6615-6142-24233FB1A6EC}"/>
              </a:ext>
            </a:extLst>
          </p:cNvPr>
          <p:cNvSpPr txBox="1"/>
          <p:nvPr/>
        </p:nvSpPr>
        <p:spPr>
          <a:xfrm>
            <a:off x="4637591" y="2798625"/>
            <a:ext cx="298636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Die Ausbildungsdauer beträgt 3 Jahre. </a:t>
            </a:r>
          </a:p>
          <a:p>
            <a:endParaRPr lang="de-DE" sz="2400" dirty="0"/>
          </a:p>
          <a:p>
            <a:r>
              <a:rPr lang="de-DE" sz="2400" dirty="0"/>
              <a:t>Verkürzung oder vorzeitige Zulassung zur Abschlussprüfung möglich.</a:t>
            </a:r>
          </a:p>
        </p:txBody>
      </p:sp>
    </p:spTree>
    <p:extLst>
      <p:ext uri="{BB962C8B-B14F-4D97-AF65-F5344CB8AC3E}">
        <p14:creationId xmlns:p14="http://schemas.microsoft.com/office/powerpoint/2010/main" val="649668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2835B7D-5C97-6936-615D-E7942E106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Apothekerkammer Berlin – PKA-Berufsbild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2A84BBE-CB95-2768-B26F-981D7F3E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805"/>
            <a:ext cx="10515600" cy="1046215"/>
          </a:xfrm>
        </p:spPr>
        <p:txBody>
          <a:bodyPr/>
          <a:lstStyle/>
          <a:p>
            <a:r>
              <a:rPr lang="de-DE"/>
              <a:t>Zuständige Berufsschule:  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AC18A3E-911D-0BF7-3D78-D0FA276B8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288" y="1546651"/>
            <a:ext cx="7964861" cy="4389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dirty="0"/>
              <a:t>Oberstufenzentrum Gesundheit I </a:t>
            </a:r>
          </a:p>
          <a:p>
            <a:pPr marL="0" indent="0">
              <a:buNone/>
            </a:pPr>
            <a:r>
              <a:rPr lang="de-DE" dirty="0"/>
              <a:t>Schwyzer Str. 6-8</a:t>
            </a:r>
            <a:br>
              <a:rPr lang="de-DE" dirty="0"/>
            </a:br>
            <a:r>
              <a:rPr lang="de-DE" dirty="0"/>
              <a:t>13349 Berlin-Wedding </a:t>
            </a:r>
          </a:p>
          <a:p>
            <a:pPr marL="0" indent="0">
              <a:buNone/>
            </a:pPr>
            <a:r>
              <a:rPr lang="de-DE" dirty="0"/>
              <a:t>Tel. 45 30 80-0, Fax 45 30 80-77 </a:t>
            </a:r>
          </a:p>
          <a:p>
            <a:pPr marL="0" indent="0">
              <a:buNone/>
            </a:pPr>
            <a:r>
              <a:rPr lang="de-DE" dirty="0">
                <a:hlinkClick r:id="rId2"/>
              </a:rPr>
              <a:t>www.osz-gesundheit.de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Die Auszubildenden müssen sich online in der Berufsschule anmelden.</a:t>
            </a:r>
          </a:p>
          <a:p>
            <a:pPr marL="0" indent="0">
              <a:buNone/>
            </a:pPr>
            <a:r>
              <a:rPr lang="de-DE" dirty="0"/>
              <a:t>Stand 01.02.2024: acht PKA-Klassen</a:t>
            </a:r>
          </a:p>
          <a:p>
            <a:pPr marL="0" indent="0">
              <a:buNone/>
            </a:pPr>
            <a:r>
              <a:rPr lang="de-DE" dirty="0"/>
              <a:t>Stand 31.12.2023: 158 PKA-Auszubildende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0F2EF8-4BBC-6523-DA5B-72BAB7FBF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5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E472128-747B-E451-B1D2-A665B8F23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228" y="1514369"/>
            <a:ext cx="4105671" cy="308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11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D1AEA39-5E93-8B01-1487-A45C70DB8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Apothekerkammer Berlin – PKA-Berufsbild</a:t>
            </a:r>
          </a:p>
          <a:p>
            <a:r>
              <a:rPr lang="de-DE" dirty="0"/>
              <a:t>* </a:t>
            </a:r>
            <a:r>
              <a:rPr lang="de-DE" dirty="0">
                <a:hlinkClick r:id="rId2"/>
              </a:rPr>
              <a:t>https://www.adexa-online.de/ausbildung-beruf/ausbildung/pka-azubis/</a:t>
            </a:r>
            <a:r>
              <a:rPr lang="de-DE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544C95D-2C9B-5EB3-84E2-A3ABDBC38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Vergütung nach Bundesrahmentarifvertrag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22E787C-3CC3-6C17-9116-C6BFD270D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141"/>
            <a:ext cx="10515600" cy="519568"/>
          </a:xfrm>
        </p:spPr>
        <p:txBody>
          <a:bodyPr/>
          <a:lstStyle/>
          <a:p>
            <a:r>
              <a:rPr lang="de-DE" dirty="0"/>
              <a:t>Laut Tarifvertrag gelten derzeit folgende Vergütungen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B79B2B-7E6F-A125-1B57-5E1A0CF9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6</a:t>
            </a:fld>
            <a:endParaRPr lang="de-DE"/>
          </a:p>
        </p:txBody>
      </p:sp>
      <p:sp>
        <p:nvSpPr>
          <p:cNvPr id="18" name="Gleichschenkliges Dreieck 17">
            <a:extLst>
              <a:ext uri="{FF2B5EF4-FFF2-40B4-BE49-F238E27FC236}">
                <a16:creationId xmlns:a16="http://schemas.microsoft.com/office/drawing/2014/main" id="{0EF12E99-D2F2-50A7-54B2-728594D05C3A}"/>
              </a:ext>
            </a:extLst>
          </p:cNvPr>
          <p:cNvSpPr/>
          <p:nvPr/>
        </p:nvSpPr>
        <p:spPr>
          <a:xfrm rot="10800000">
            <a:off x="2806936" y="2188510"/>
            <a:ext cx="7249212" cy="3935063"/>
          </a:xfrm>
          <a:prstGeom prst="triangle">
            <a:avLst>
              <a:gd name="adj" fmla="val 50520"/>
            </a:avLst>
          </a:prstGeom>
          <a:solidFill>
            <a:srgbClr val="105278"/>
          </a:solidFill>
          <a:ln>
            <a:solidFill>
              <a:srgbClr val="1052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0D61114-30D4-5598-8C3C-8E4F97562674}"/>
              </a:ext>
            </a:extLst>
          </p:cNvPr>
          <p:cNvSpPr txBox="1"/>
          <p:nvPr/>
        </p:nvSpPr>
        <p:spPr>
          <a:xfrm>
            <a:off x="5331645" y="2385515"/>
            <a:ext cx="52962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rtl="0"/>
            <a:r>
              <a:rPr lang="de-DE" sz="1800" baseline="0" dirty="0">
                <a:solidFill>
                  <a:srgbClr val="105278"/>
                </a:solidFill>
              </a:rPr>
              <a:t>Bei entsprechender Leistung übertarifliche Bezahlung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89A0297-D394-7CE5-49F7-48B9A6654230}"/>
              </a:ext>
            </a:extLst>
          </p:cNvPr>
          <p:cNvSpPr txBox="1"/>
          <p:nvPr/>
        </p:nvSpPr>
        <p:spPr>
          <a:xfrm>
            <a:off x="5331645" y="3029128"/>
            <a:ext cx="48587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rtl="0"/>
            <a:r>
              <a:rPr lang="de-DE" sz="1800" baseline="0" dirty="0" err="1">
                <a:solidFill>
                  <a:srgbClr val="105278"/>
                </a:solidFill>
              </a:rPr>
              <a:t>Berufsanfänger:innen</a:t>
            </a:r>
            <a:r>
              <a:rPr lang="de-DE" sz="1800" baseline="0" dirty="0">
                <a:solidFill>
                  <a:srgbClr val="105278"/>
                </a:solidFill>
              </a:rPr>
              <a:t> 2.156 Euro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F47AC19-E515-6A46-5667-B105CE096340}"/>
              </a:ext>
            </a:extLst>
          </p:cNvPr>
          <p:cNvSpPr txBox="1"/>
          <p:nvPr/>
        </p:nvSpPr>
        <p:spPr>
          <a:xfrm>
            <a:off x="5331645" y="3712920"/>
            <a:ext cx="33260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rtl="0"/>
            <a:r>
              <a:rPr lang="de-DE" sz="1800" baseline="0" dirty="0">
                <a:solidFill>
                  <a:srgbClr val="105278"/>
                </a:solidFill>
              </a:rPr>
              <a:t>3. Ausbildungsjahr 906 Euro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088E81D-2535-02E2-D44B-CBA4C8C229CD}"/>
              </a:ext>
            </a:extLst>
          </p:cNvPr>
          <p:cNvSpPr txBox="1"/>
          <p:nvPr/>
        </p:nvSpPr>
        <p:spPr>
          <a:xfrm>
            <a:off x="5355546" y="4410935"/>
            <a:ext cx="33260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rtl="0"/>
            <a:r>
              <a:rPr lang="de-DE" sz="1800" baseline="0" dirty="0">
                <a:solidFill>
                  <a:srgbClr val="105278"/>
                </a:solidFill>
              </a:rPr>
              <a:t>2. Ausbildungsjahr 850 Euro 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5B4CAC2-0AA0-D1D5-F27A-738ECADE283F}"/>
              </a:ext>
            </a:extLst>
          </p:cNvPr>
          <p:cNvSpPr txBox="1"/>
          <p:nvPr/>
        </p:nvSpPr>
        <p:spPr>
          <a:xfrm>
            <a:off x="5331645" y="5108950"/>
            <a:ext cx="32381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rtl="0"/>
            <a:r>
              <a:rPr lang="de-DE" sz="1800" baseline="0" dirty="0">
                <a:solidFill>
                  <a:srgbClr val="105278"/>
                </a:solidFill>
              </a:rPr>
              <a:t>1. Ausbildungsjahr 793 Euro</a:t>
            </a:r>
          </a:p>
        </p:txBody>
      </p:sp>
      <p:sp>
        <p:nvSpPr>
          <p:cNvPr id="24" name="Geschweifte Klammer rechts 23">
            <a:extLst>
              <a:ext uri="{FF2B5EF4-FFF2-40B4-BE49-F238E27FC236}">
                <a16:creationId xmlns:a16="http://schemas.microsoft.com/office/drawing/2014/main" id="{FBBF103B-5887-FD9F-798A-01F6815C14F0}"/>
              </a:ext>
            </a:extLst>
          </p:cNvPr>
          <p:cNvSpPr/>
          <p:nvPr/>
        </p:nvSpPr>
        <p:spPr>
          <a:xfrm rot="10800000">
            <a:off x="4858102" y="2883647"/>
            <a:ext cx="497444" cy="2710206"/>
          </a:xfrm>
          <a:prstGeom prst="rightBrace">
            <a:avLst>
              <a:gd name="adj1" fmla="val 8333"/>
              <a:gd name="adj2" fmla="val 50969"/>
            </a:avLst>
          </a:prstGeom>
          <a:ln w="22225">
            <a:solidFill>
              <a:srgbClr val="83BA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4555733-626A-FAE5-1273-BD0704849761}"/>
              </a:ext>
            </a:extLst>
          </p:cNvPr>
          <p:cNvSpPr txBox="1"/>
          <p:nvPr/>
        </p:nvSpPr>
        <p:spPr>
          <a:xfrm>
            <a:off x="2806936" y="4082252"/>
            <a:ext cx="1965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Laut Tarifvertrag</a:t>
            </a:r>
          </a:p>
          <a:p>
            <a:r>
              <a:rPr lang="de-DE" sz="1400" dirty="0"/>
              <a:t>(Stand: ab 01.01.2023)*</a:t>
            </a:r>
          </a:p>
        </p:txBody>
      </p:sp>
    </p:spTree>
    <p:extLst>
      <p:ext uri="{BB962C8B-B14F-4D97-AF65-F5344CB8AC3E}">
        <p14:creationId xmlns:p14="http://schemas.microsoft.com/office/powerpoint/2010/main" val="1630451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FDEF621-4C06-2630-A228-1365D05AD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Apothekerkammer Berlin – PKA-Berufsbild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66652B2-4582-4069-73D1-3E0C014AB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Erfahrungen zur PKA-Ausbildung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38DB0EE-8350-F8EF-39D5-04FCC412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Welche Probleme tauchen während der Ausbildung in der Berufsschule und/oder in der Ausbildungsapotheke häufiger auf?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Wie trägt die Apothekerkammer Berlin zur Lösung bei?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0BF4C1-2350-8235-0773-ED0999145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2127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74843E-34BA-654B-99C6-06BAFED50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Vielen Dank.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CF44828-ECF6-F146-839A-DB65C6223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Ihre Apothekerkammer Berlin</a:t>
            </a:r>
          </a:p>
          <a:p>
            <a:r>
              <a:rPr lang="de-DE" dirty="0"/>
              <a:t>Littenstraße 10  •  10179 Berlin</a:t>
            </a:r>
          </a:p>
          <a:p>
            <a:r>
              <a:rPr lang="de-DE" dirty="0" err="1"/>
              <a:t>www.akberlin.de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6985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Farbschema Apothekerkammer Berlin">
      <a:dk1>
        <a:srgbClr val="105278"/>
      </a:dk1>
      <a:lt1>
        <a:srgbClr val="FFFFFF"/>
      </a:lt1>
      <a:dk2>
        <a:srgbClr val="83B93A"/>
      </a:dk2>
      <a:lt2>
        <a:srgbClr val="E7E6E6"/>
      </a:lt2>
      <a:accent1>
        <a:srgbClr val="83B93A"/>
      </a:accent1>
      <a:accent2>
        <a:srgbClr val="DD5220"/>
      </a:accent2>
      <a:accent3>
        <a:srgbClr val="F9A644"/>
      </a:accent3>
      <a:accent4>
        <a:srgbClr val="B3D6E1"/>
      </a:accent4>
      <a:accent5>
        <a:srgbClr val="E2EEF2"/>
      </a:accent5>
      <a:accent6>
        <a:srgbClr val="C7CCCD"/>
      </a:accent6>
      <a:hlink>
        <a:srgbClr val="83B93A"/>
      </a:hlink>
      <a:folHlink>
        <a:srgbClr val="10527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Breitbild</PresentationFormat>
  <Paragraphs>63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Segoe</vt:lpstr>
      <vt:lpstr>Segoe Semibold</vt:lpstr>
      <vt:lpstr>Office</vt:lpstr>
      <vt:lpstr>Pharmazeutisch-kaufmännische:r Angestellte:r (PKA)</vt:lpstr>
      <vt:lpstr>PowerPoint-Präsentation</vt:lpstr>
      <vt:lpstr>Überblick PKA-Ausbildung</vt:lpstr>
      <vt:lpstr>Die PKA-Ausbildung im dualen System:</vt:lpstr>
      <vt:lpstr>Zuständige Berufsschule:  </vt:lpstr>
      <vt:lpstr>Vergütung nach Bundesrahmentarifvertrag</vt:lpstr>
      <vt:lpstr>Erfahrungen zur PKA-Ausbildung</vt:lpstr>
      <vt:lpstr>Vielen Dank.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Office-Benutzer</dc:creator>
  <cp:lastModifiedBy>Iglück, Janina</cp:lastModifiedBy>
  <cp:revision>47</cp:revision>
  <dcterms:created xsi:type="dcterms:W3CDTF">2021-09-30T11:29:19Z</dcterms:created>
  <dcterms:modified xsi:type="dcterms:W3CDTF">2024-05-13T09:03:44Z</dcterms:modified>
</cp:coreProperties>
</file>