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6.jpg" ContentType="image/jpg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9" r:id="rId3"/>
    <p:sldId id="349" r:id="rId4"/>
    <p:sldId id="271" r:id="rId5"/>
    <p:sldId id="275" r:id="rId6"/>
    <p:sldId id="276" r:id="rId7"/>
    <p:sldId id="274" r:id="rId8"/>
    <p:sldId id="262" r:id="rId9"/>
    <p:sldId id="28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77" r:id="rId19"/>
    <p:sldId id="288" r:id="rId20"/>
    <p:sldId id="348" r:id="rId21"/>
    <p:sldId id="267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5278"/>
    <a:srgbClr val="83BA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3"/>
    <p:restoredTop sz="94628"/>
  </p:normalViewPr>
  <p:slideViewPr>
    <p:cSldViewPr snapToGrid="0" snapToObjects="1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6A7DCE-64FD-45C0-8900-304E48BA589E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8F9E5ED7-8209-4C79-892B-84279F2F6A00}">
      <dgm:prSet custT="1"/>
      <dgm:spPr>
        <a:solidFill>
          <a:srgbClr val="105278"/>
        </a:solidFill>
      </dgm:spPr>
      <dgm:t>
        <a:bodyPr/>
        <a:lstStyle/>
        <a:p>
          <a:pPr algn="ctr" rtl="0"/>
          <a:r>
            <a:rPr lang="de-DE" sz="2400" dirty="0">
              <a:latin typeface="Segoe" panose="020B0502040200020203"/>
            </a:rPr>
            <a:t>Realschulabschluss</a:t>
          </a:r>
        </a:p>
      </dgm:t>
    </dgm:pt>
    <dgm:pt modelId="{5B4F21CA-A1BA-46C8-B195-6E033A6C1A0D}" type="parTrans" cxnId="{A21E96BD-81C3-427D-91FA-DB01FEFBA783}">
      <dgm:prSet/>
      <dgm:spPr/>
      <dgm:t>
        <a:bodyPr/>
        <a:lstStyle/>
        <a:p>
          <a:endParaRPr lang="de-DE" sz="2400"/>
        </a:p>
      </dgm:t>
    </dgm:pt>
    <dgm:pt modelId="{C5B9B49F-1BA8-49F8-B09E-E731B1651506}" type="sibTrans" cxnId="{A21E96BD-81C3-427D-91FA-DB01FEFBA783}">
      <dgm:prSet/>
      <dgm:spPr/>
      <dgm:t>
        <a:bodyPr/>
        <a:lstStyle/>
        <a:p>
          <a:endParaRPr lang="de-DE" sz="2400"/>
        </a:p>
      </dgm:t>
    </dgm:pt>
    <dgm:pt modelId="{F4C563DD-0020-4B62-B382-849834A55DE9}">
      <dgm:prSet custT="1"/>
      <dgm:spPr>
        <a:solidFill>
          <a:srgbClr val="105278"/>
        </a:solidFill>
      </dgm:spPr>
      <dgm:t>
        <a:bodyPr/>
        <a:lstStyle/>
        <a:p>
          <a:pPr algn="ctr" rtl="0"/>
          <a:r>
            <a:rPr lang="de-DE" sz="2400" dirty="0">
              <a:latin typeface="Segoe" panose="020B0502040200020203"/>
            </a:rPr>
            <a:t>Gute Leistungen in Chemie, Biologie und Mathematik</a:t>
          </a:r>
        </a:p>
      </dgm:t>
    </dgm:pt>
    <dgm:pt modelId="{8DB8A483-1D52-47B7-B947-4788AEA937E1}" type="parTrans" cxnId="{B5FA450C-5F65-49BD-A837-0268CA4AB4A7}">
      <dgm:prSet/>
      <dgm:spPr/>
      <dgm:t>
        <a:bodyPr/>
        <a:lstStyle/>
        <a:p>
          <a:endParaRPr lang="de-DE" sz="2400"/>
        </a:p>
      </dgm:t>
    </dgm:pt>
    <dgm:pt modelId="{7194CD2A-8853-49E8-A69D-E7A4A04F52B7}" type="sibTrans" cxnId="{B5FA450C-5F65-49BD-A837-0268CA4AB4A7}">
      <dgm:prSet/>
      <dgm:spPr/>
      <dgm:t>
        <a:bodyPr/>
        <a:lstStyle/>
        <a:p>
          <a:endParaRPr lang="de-DE" sz="2400"/>
        </a:p>
      </dgm:t>
    </dgm:pt>
    <dgm:pt modelId="{7476667D-FE2B-4400-9CEB-2C10F01449E4}">
      <dgm:prSet custT="1"/>
      <dgm:spPr>
        <a:solidFill>
          <a:srgbClr val="105278"/>
        </a:solidFill>
      </dgm:spPr>
      <dgm:t>
        <a:bodyPr/>
        <a:lstStyle/>
        <a:p>
          <a:pPr algn="ctr" rtl="0"/>
          <a:r>
            <a:rPr lang="de-DE" sz="2400" dirty="0">
              <a:latin typeface="Segoe" panose="020B0502040200020203"/>
            </a:rPr>
            <a:t>Manuelles</a:t>
          </a:r>
          <a:r>
            <a:rPr lang="de-DE" sz="2400" dirty="0"/>
            <a:t> Geschick</a:t>
          </a:r>
        </a:p>
      </dgm:t>
    </dgm:pt>
    <dgm:pt modelId="{55AD96D0-C3B0-4813-B1EE-6296DE0F30EA}" type="parTrans" cxnId="{68C5BF96-044D-4C99-B69F-EB9784AB802C}">
      <dgm:prSet/>
      <dgm:spPr/>
      <dgm:t>
        <a:bodyPr/>
        <a:lstStyle/>
        <a:p>
          <a:endParaRPr lang="de-DE" sz="2400"/>
        </a:p>
      </dgm:t>
    </dgm:pt>
    <dgm:pt modelId="{032BF8F5-DF8A-4E61-BE33-BC4E717DE5C1}" type="sibTrans" cxnId="{68C5BF96-044D-4C99-B69F-EB9784AB802C}">
      <dgm:prSet/>
      <dgm:spPr/>
      <dgm:t>
        <a:bodyPr/>
        <a:lstStyle/>
        <a:p>
          <a:endParaRPr lang="de-DE" sz="2400"/>
        </a:p>
      </dgm:t>
    </dgm:pt>
    <dgm:pt modelId="{DB11E8D9-B0B9-46D6-89CF-C7D53B496CD7}">
      <dgm:prSet custT="1"/>
      <dgm:spPr>
        <a:solidFill>
          <a:srgbClr val="105278"/>
        </a:solidFill>
      </dgm:spPr>
      <dgm:t>
        <a:bodyPr/>
        <a:lstStyle/>
        <a:p>
          <a:pPr algn="ctr" rtl="0"/>
          <a:r>
            <a:rPr lang="de-DE" sz="2400" dirty="0">
              <a:latin typeface="Segoe" panose="020B0502040200020203"/>
            </a:rPr>
            <a:t>Verantwortungsbewusstsein</a:t>
          </a:r>
        </a:p>
      </dgm:t>
    </dgm:pt>
    <dgm:pt modelId="{D61D5111-A6C0-4396-ABFB-014C196EF5F5}" type="parTrans" cxnId="{DD511756-7FA0-4D64-820D-37B65A6FBD30}">
      <dgm:prSet/>
      <dgm:spPr/>
      <dgm:t>
        <a:bodyPr/>
        <a:lstStyle/>
        <a:p>
          <a:endParaRPr lang="de-DE" sz="2400"/>
        </a:p>
      </dgm:t>
    </dgm:pt>
    <dgm:pt modelId="{D33D233A-EF02-4105-B4CC-028540D09C1B}" type="sibTrans" cxnId="{DD511756-7FA0-4D64-820D-37B65A6FBD30}">
      <dgm:prSet/>
      <dgm:spPr/>
      <dgm:t>
        <a:bodyPr/>
        <a:lstStyle/>
        <a:p>
          <a:endParaRPr lang="de-DE" sz="2400"/>
        </a:p>
      </dgm:t>
    </dgm:pt>
    <dgm:pt modelId="{C56F0812-C3CF-46A9-8D4B-698B732FBD17}">
      <dgm:prSet custT="1"/>
      <dgm:spPr>
        <a:solidFill>
          <a:srgbClr val="105278"/>
        </a:solidFill>
      </dgm:spPr>
      <dgm:t>
        <a:bodyPr/>
        <a:lstStyle/>
        <a:p>
          <a:pPr algn="ctr" rtl="0"/>
          <a:r>
            <a:rPr lang="de-DE" sz="2400" dirty="0">
              <a:latin typeface="Segoe" panose="020B0502040200020203"/>
            </a:rPr>
            <a:t>Kontaktfreudigkeit</a:t>
          </a:r>
        </a:p>
      </dgm:t>
    </dgm:pt>
    <dgm:pt modelId="{EC5E5FD5-8CAE-44A0-A78D-DAE76DD5439F}" type="parTrans" cxnId="{F1928088-A7E1-4AB0-A615-69FBF8F3D78B}">
      <dgm:prSet/>
      <dgm:spPr/>
      <dgm:t>
        <a:bodyPr/>
        <a:lstStyle/>
        <a:p>
          <a:endParaRPr lang="de-DE" sz="2400"/>
        </a:p>
      </dgm:t>
    </dgm:pt>
    <dgm:pt modelId="{E07A65A0-AAB6-4C24-9AEC-6DCAC35393B1}" type="sibTrans" cxnId="{F1928088-A7E1-4AB0-A615-69FBF8F3D78B}">
      <dgm:prSet/>
      <dgm:spPr/>
      <dgm:t>
        <a:bodyPr/>
        <a:lstStyle/>
        <a:p>
          <a:endParaRPr lang="de-DE" sz="2400"/>
        </a:p>
      </dgm:t>
    </dgm:pt>
    <dgm:pt modelId="{36E48C14-56C1-4809-A3D7-649BFE7AB1D4}">
      <dgm:prSet custT="1"/>
      <dgm:spPr>
        <a:solidFill>
          <a:srgbClr val="105278"/>
        </a:solidFill>
      </dgm:spPr>
      <dgm:t>
        <a:bodyPr/>
        <a:lstStyle/>
        <a:p>
          <a:pPr algn="ctr">
            <a:buFont typeface="Arial Unicode MS"/>
            <a:buChar char="✓"/>
          </a:pPr>
          <a:r>
            <a:rPr lang="de-DE" sz="2400" spc="-15" dirty="0">
              <a:solidFill>
                <a:schemeClr val="bg1"/>
              </a:solidFill>
              <a:latin typeface="Calibri"/>
              <a:cs typeface="Calibri"/>
            </a:rPr>
            <a:t>Interesse </a:t>
          </a:r>
          <a:r>
            <a:rPr lang="de-DE" sz="2400" spc="-5" dirty="0">
              <a:solidFill>
                <a:schemeClr val="bg1"/>
              </a:solidFill>
              <a:latin typeface="Calibri"/>
              <a:cs typeface="Calibri"/>
            </a:rPr>
            <a:t>am </a:t>
          </a:r>
          <a:r>
            <a:rPr lang="de-DE" sz="2400" spc="-10" dirty="0">
              <a:solidFill>
                <a:schemeClr val="bg1"/>
              </a:solidFill>
              <a:latin typeface="Calibri"/>
              <a:cs typeface="Calibri"/>
            </a:rPr>
            <a:t>Umgang </a:t>
          </a:r>
          <a:r>
            <a:rPr lang="de-DE" sz="2400" spc="-5" dirty="0">
              <a:solidFill>
                <a:schemeClr val="bg1"/>
              </a:solidFill>
              <a:latin typeface="Calibri"/>
              <a:cs typeface="Calibri"/>
            </a:rPr>
            <a:t>mit </a:t>
          </a:r>
          <a:r>
            <a:rPr lang="de-DE" sz="2400" spc="-10" dirty="0">
              <a:solidFill>
                <a:schemeClr val="bg1"/>
              </a:solidFill>
              <a:latin typeface="Calibri"/>
              <a:cs typeface="Calibri"/>
            </a:rPr>
            <a:t>gesunden und </a:t>
          </a:r>
          <a:r>
            <a:rPr lang="de-DE" sz="2400" spc="-25" dirty="0">
              <a:solidFill>
                <a:schemeClr val="bg1"/>
              </a:solidFill>
              <a:latin typeface="Calibri"/>
              <a:cs typeface="Calibri"/>
            </a:rPr>
            <a:t>kranken</a:t>
          </a:r>
          <a:r>
            <a:rPr lang="de-DE" sz="2400" spc="114" dirty="0">
              <a:solidFill>
                <a:schemeClr val="bg1"/>
              </a:solidFill>
              <a:latin typeface="Calibri"/>
              <a:cs typeface="Calibri"/>
            </a:rPr>
            <a:t> </a:t>
          </a:r>
          <a:r>
            <a:rPr lang="de-DE" sz="2400" spc="-5" dirty="0">
              <a:solidFill>
                <a:schemeClr val="bg1"/>
              </a:solidFill>
              <a:latin typeface="Calibri"/>
              <a:cs typeface="Calibri"/>
            </a:rPr>
            <a:t>Menschen</a:t>
          </a:r>
          <a:endParaRPr lang="de-DE" sz="2400" dirty="0">
            <a:solidFill>
              <a:schemeClr val="bg1"/>
            </a:solidFill>
          </a:endParaRPr>
        </a:p>
      </dgm:t>
    </dgm:pt>
    <dgm:pt modelId="{713E71A4-BD75-4871-B728-AD177728AFA9}" type="parTrans" cxnId="{13D4A468-0476-4592-9C92-D70C22C6A2B5}">
      <dgm:prSet/>
      <dgm:spPr/>
      <dgm:t>
        <a:bodyPr/>
        <a:lstStyle/>
        <a:p>
          <a:endParaRPr lang="de-DE"/>
        </a:p>
      </dgm:t>
    </dgm:pt>
    <dgm:pt modelId="{ADC48E7B-2057-4185-9E1D-5B0B7A51EEDA}" type="sibTrans" cxnId="{13D4A468-0476-4592-9C92-D70C22C6A2B5}">
      <dgm:prSet/>
      <dgm:spPr/>
      <dgm:t>
        <a:bodyPr/>
        <a:lstStyle/>
        <a:p>
          <a:endParaRPr lang="de-DE"/>
        </a:p>
      </dgm:t>
    </dgm:pt>
    <dgm:pt modelId="{E447680A-2CCE-4280-9811-CEB244494BB0}" type="pres">
      <dgm:prSet presAssocID="{1C6A7DCE-64FD-45C0-8900-304E48BA589E}" presName="linear" presStyleCnt="0">
        <dgm:presLayoutVars>
          <dgm:animLvl val="lvl"/>
          <dgm:resizeHandles val="exact"/>
        </dgm:presLayoutVars>
      </dgm:prSet>
      <dgm:spPr/>
    </dgm:pt>
    <dgm:pt modelId="{E32CA3B2-9E65-478E-87CC-E2A2EE76DFB5}" type="pres">
      <dgm:prSet presAssocID="{8F9E5ED7-8209-4C79-892B-84279F2F6A00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2C23DE35-B1A4-4A4D-B63B-9622D923865D}" type="pres">
      <dgm:prSet presAssocID="{C5B9B49F-1BA8-49F8-B09E-E731B1651506}" presName="spacer" presStyleCnt="0"/>
      <dgm:spPr/>
    </dgm:pt>
    <dgm:pt modelId="{C2261F06-DBE3-4714-BE9D-AB50D5AE42DF}" type="pres">
      <dgm:prSet presAssocID="{F4C563DD-0020-4B62-B382-849834A55DE9}" presName="parentText" presStyleLbl="node1" presStyleIdx="1" presStyleCnt="6" custLinFactNeighborY="14648">
        <dgm:presLayoutVars>
          <dgm:chMax val="0"/>
          <dgm:bulletEnabled val="1"/>
        </dgm:presLayoutVars>
      </dgm:prSet>
      <dgm:spPr/>
    </dgm:pt>
    <dgm:pt modelId="{35449674-53EC-4D7E-ADB2-DBA0F7774964}" type="pres">
      <dgm:prSet presAssocID="{7194CD2A-8853-49E8-A69D-E7A4A04F52B7}" presName="spacer" presStyleCnt="0"/>
      <dgm:spPr/>
    </dgm:pt>
    <dgm:pt modelId="{E081E313-5A7E-455E-98F2-AAB6AB29E0B4}" type="pres">
      <dgm:prSet presAssocID="{7476667D-FE2B-4400-9CEB-2C10F01449E4}" presName="parentText" presStyleLbl="node1" presStyleIdx="2" presStyleCnt="6" custLinFactNeighborY="14648">
        <dgm:presLayoutVars>
          <dgm:chMax val="0"/>
          <dgm:bulletEnabled val="1"/>
        </dgm:presLayoutVars>
      </dgm:prSet>
      <dgm:spPr/>
    </dgm:pt>
    <dgm:pt modelId="{5BE9819E-104D-4E00-A7B3-3DF9019888F0}" type="pres">
      <dgm:prSet presAssocID="{032BF8F5-DF8A-4E61-BE33-BC4E717DE5C1}" presName="spacer" presStyleCnt="0"/>
      <dgm:spPr/>
    </dgm:pt>
    <dgm:pt modelId="{F0522E8B-C9C4-456C-929B-2DD1185C0B35}" type="pres">
      <dgm:prSet presAssocID="{DB11E8D9-B0B9-46D6-89CF-C7D53B496CD7}" presName="parentText" presStyleLbl="node1" presStyleIdx="3" presStyleCnt="6" custLinFactNeighborY="14648">
        <dgm:presLayoutVars>
          <dgm:chMax val="0"/>
          <dgm:bulletEnabled val="1"/>
        </dgm:presLayoutVars>
      </dgm:prSet>
      <dgm:spPr/>
    </dgm:pt>
    <dgm:pt modelId="{9BBD00F6-0C54-4CAB-85E8-965A4943C7DA}" type="pres">
      <dgm:prSet presAssocID="{D33D233A-EF02-4105-B4CC-028540D09C1B}" presName="spacer" presStyleCnt="0"/>
      <dgm:spPr/>
    </dgm:pt>
    <dgm:pt modelId="{5854DB6E-1E2C-4123-838F-C2A39A1236F0}" type="pres">
      <dgm:prSet presAssocID="{C56F0812-C3CF-46A9-8D4B-698B732FBD17}" presName="parentText" presStyleLbl="node1" presStyleIdx="4" presStyleCnt="6" custLinFactNeighborY="9535">
        <dgm:presLayoutVars>
          <dgm:chMax val="0"/>
          <dgm:bulletEnabled val="1"/>
        </dgm:presLayoutVars>
      </dgm:prSet>
      <dgm:spPr/>
    </dgm:pt>
    <dgm:pt modelId="{A555C632-9466-46C8-A7AA-A872B0244B07}" type="pres">
      <dgm:prSet presAssocID="{E07A65A0-AAB6-4C24-9AEC-6DCAC35393B1}" presName="spacer" presStyleCnt="0"/>
      <dgm:spPr/>
    </dgm:pt>
    <dgm:pt modelId="{6823A0CB-787A-48E1-A7CF-7DC039FDF488}" type="pres">
      <dgm:prSet presAssocID="{36E48C14-56C1-4809-A3D7-649BFE7AB1D4}" presName="parentText" presStyleLbl="node1" presStyleIdx="5" presStyleCnt="6" custLinFactNeighborY="14648">
        <dgm:presLayoutVars>
          <dgm:chMax val="0"/>
          <dgm:bulletEnabled val="1"/>
        </dgm:presLayoutVars>
      </dgm:prSet>
      <dgm:spPr/>
    </dgm:pt>
  </dgm:ptLst>
  <dgm:cxnLst>
    <dgm:cxn modelId="{B5FA450C-5F65-49BD-A837-0268CA4AB4A7}" srcId="{1C6A7DCE-64FD-45C0-8900-304E48BA589E}" destId="{F4C563DD-0020-4B62-B382-849834A55DE9}" srcOrd="1" destOrd="0" parTransId="{8DB8A483-1D52-47B7-B947-4788AEA937E1}" sibTransId="{7194CD2A-8853-49E8-A69D-E7A4A04F52B7}"/>
    <dgm:cxn modelId="{21188336-56D3-4C0F-A779-BFF1D11991B5}" type="presOf" srcId="{C56F0812-C3CF-46A9-8D4B-698B732FBD17}" destId="{5854DB6E-1E2C-4123-838F-C2A39A1236F0}" srcOrd="0" destOrd="0" presId="urn:microsoft.com/office/officeart/2005/8/layout/vList2"/>
    <dgm:cxn modelId="{9DCF4A3B-391C-45FF-B9BE-B0EBD9FD18A0}" type="presOf" srcId="{8F9E5ED7-8209-4C79-892B-84279F2F6A00}" destId="{E32CA3B2-9E65-478E-87CC-E2A2EE76DFB5}" srcOrd="0" destOrd="0" presId="urn:microsoft.com/office/officeart/2005/8/layout/vList2"/>
    <dgm:cxn modelId="{13D4A468-0476-4592-9C92-D70C22C6A2B5}" srcId="{1C6A7DCE-64FD-45C0-8900-304E48BA589E}" destId="{36E48C14-56C1-4809-A3D7-649BFE7AB1D4}" srcOrd="5" destOrd="0" parTransId="{713E71A4-BD75-4871-B728-AD177728AFA9}" sibTransId="{ADC48E7B-2057-4185-9E1D-5B0B7A51EEDA}"/>
    <dgm:cxn modelId="{6EB5A76B-D543-458E-9B13-00E89E0D664C}" type="presOf" srcId="{36E48C14-56C1-4809-A3D7-649BFE7AB1D4}" destId="{6823A0CB-787A-48E1-A7CF-7DC039FDF488}" srcOrd="0" destOrd="0" presId="urn:microsoft.com/office/officeart/2005/8/layout/vList2"/>
    <dgm:cxn modelId="{BDD42C74-51FE-4E8B-8E1C-36AF4F63DE9C}" type="presOf" srcId="{7476667D-FE2B-4400-9CEB-2C10F01449E4}" destId="{E081E313-5A7E-455E-98F2-AAB6AB29E0B4}" srcOrd="0" destOrd="0" presId="urn:microsoft.com/office/officeart/2005/8/layout/vList2"/>
    <dgm:cxn modelId="{DD511756-7FA0-4D64-820D-37B65A6FBD30}" srcId="{1C6A7DCE-64FD-45C0-8900-304E48BA589E}" destId="{DB11E8D9-B0B9-46D6-89CF-C7D53B496CD7}" srcOrd="3" destOrd="0" parTransId="{D61D5111-A6C0-4396-ABFB-014C196EF5F5}" sibTransId="{D33D233A-EF02-4105-B4CC-028540D09C1B}"/>
    <dgm:cxn modelId="{F2B9E685-081A-402B-BB83-82E94DA9A386}" type="presOf" srcId="{F4C563DD-0020-4B62-B382-849834A55DE9}" destId="{C2261F06-DBE3-4714-BE9D-AB50D5AE42DF}" srcOrd="0" destOrd="0" presId="urn:microsoft.com/office/officeart/2005/8/layout/vList2"/>
    <dgm:cxn modelId="{F1928088-A7E1-4AB0-A615-69FBF8F3D78B}" srcId="{1C6A7DCE-64FD-45C0-8900-304E48BA589E}" destId="{C56F0812-C3CF-46A9-8D4B-698B732FBD17}" srcOrd="4" destOrd="0" parTransId="{EC5E5FD5-8CAE-44A0-A78D-DAE76DD5439F}" sibTransId="{E07A65A0-AAB6-4C24-9AEC-6DCAC35393B1}"/>
    <dgm:cxn modelId="{68C5BF96-044D-4C99-B69F-EB9784AB802C}" srcId="{1C6A7DCE-64FD-45C0-8900-304E48BA589E}" destId="{7476667D-FE2B-4400-9CEB-2C10F01449E4}" srcOrd="2" destOrd="0" parTransId="{55AD96D0-C3B0-4813-B1EE-6296DE0F30EA}" sibTransId="{032BF8F5-DF8A-4E61-BE33-BC4E717DE5C1}"/>
    <dgm:cxn modelId="{5D91D3B8-74DB-4BFF-A619-ED50877D1243}" type="presOf" srcId="{1C6A7DCE-64FD-45C0-8900-304E48BA589E}" destId="{E447680A-2CCE-4280-9811-CEB244494BB0}" srcOrd="0" destOrd="0" presId="urn:microsoft.com/office/officeart/2005/8/layout/vList2"/>
    <dgm:cxn modelId="{A21E96BD-81C3-427D-91FA-DB01FEFBA783}" srcId="{1C6A7DCE-64FD-45C0-8900-304E48BA589E}" destId="{8F9E5ED7-8209-4C79-892B-84279F2F6A00}" srcOrd="0" destOrd="0" parTransId="{5B4F21CA-A1BA-46C8-B195-6E033A6C1A0D}" sibTransId="{C5B9B49F-1BA8-49F8-B09E-E731B1651506}"/>
    <dgm:cxn modelId="{709782E1-2BE3-4BC3-A383-A55D9B0C3796}" type="presOf" srcId="{DB11E8D9-B0B9-46D6-89CF-C7D53B496CD7}" destId="{F0522E8B-C9C4-456C-929B-2DD1185C0B35}" srcOrd="0" destOrd="0" presId="urn:microsoft.com/office/officeart/2005/8/layout/vList2"/>
    <dgm:cxn modelId="{55FC9C22-7A0C-4F34-8105-D50E7B4B29F7}" type="presParOf" srcId="{E447680A-2CCE-4280-9811-CEB244494BB0}" destId="{E32CA3B2-9E65-478E-87CC-E2A2EE76DFB5}" srcOrd="0" destOrd="0" presId="urn:microsoft.com/office/officeart/2005/8/layout/vList2"/>
    <dgm:cxn modelId="{5188EB0F-FE2D-4A3D-811B-E6C462570310}" type="presParOf" srcId="{E447680A-2CCE-4280-9811-CEB244494BB0}" destId="{2C23DE35-B1A4-4A4D-B63B-9622D923865D}" srcOrd="1" destOrd="0" presId="urn:microsoft.com/office/officeart/2005/8/layout/vList2"/>
    <dgm:cxn modelId="{DB812772-A96B-46C2-8949-C6D2ED380603}" type="presParOf" srcId="{E447680A-2CCE-4280-9811-CEB244494BB0}" destId="{C2261F06-DBE3-4714-BE9D-AB50D5AE42DF}" srcOrd="2" destOrd="0" presId="urn:microsoft.com/office/officeart/2005/8/layout/vList2"/>
    <dgm:cxn modelId="{5D95C707-D8CA-44C5-962F-A342D4309E64}" type="presParOf" srcId="{E447680A-2CCE-4280-9811-CEB244494BB0}" destId="{35449674-53EC-4D7E-ADB2-DBA0F7774964}" srcOrd="3" destOrd="0" presId="urn:microsoft.com/office/officeart/2005/8/layout/vList2"/>
    <dgm:cxn modelId="{0ED0616D-22F2-4759-A475-CE753D2DDD39}" type="presParOf" srcId="{E447680A-2CCE-4280-9811-CEB244494BB0}" destId="{E081E313-5A7E-455E-98F2-AAB6AB29E0B4}" srcOrd="4" destOrd="0" presId="urn:microsoft.com/office/officeart/2005/8/layout/vList2"/>
    <dgm:cxn modelId="{2CBDEAF8-637D-4AF5-ABD4-19E566C0C600}" type="presParOf" srcId="{E447680A-2CCE-4280-9811-CEB244494BB0}" destId="{5BE9819E-104D-4E00-A7B3-3DF9019888F0}" srcOrd="5" destOrd="0" presId="urn:microsoft.com/office/officeart/2005/8/layout/vList2"/>
    <dgm:cxn modelId="{68B28802-1191-4DF6-88D8-C01F6B2630D2}" type="presParOf" srcId="{E447680A-2CCE-4280-9811-CEB244494BB0}" destId="{F0522E8B-C9C4-456C-929B-2DD1185C0B35}" srcOrd="6" destOrd="0" presId="urn:microsoft.com/office/officeart/2005/8/layout/vList2"/>
    <dgm:cxn modelId="{4B987A1C-6C57-4777-9DDB-191CD3C7427A}" type="presParOf" srcId="{E447680A-2CCE-4280-9811-CEB244494BB0}" destId="{9BBD00F6-0C54-4CAB-85E8-965A4943C7DA}" srcOrd="7" destOrd="0" presId="urn:microsoft.com/office/officeart/2005/8/layout/vList2"/>
    <dgm:cxn modelId="{61152B42-048E-44F6-879A-88CA8FD34A85}" type="presParOf" srcId="{E447680A-2CCE-4280-9811-CEB244494BB0}" destId="{5854DB6E-1E2C-4123-838F-C2A39A1236F0}" srcOrd="8" destOrd="0" presId="urn:microsoft.com/office/officeart/2005/8/layout/vList2"/>
    <dgm:cxn modelId="{D8A400A2-14AD-44D4-A51A-73DF0E336ED5}" type="presParOf" srcId="{E447680A-2CCE-4280-9811-CEB244494BB0}" destId="{A555C632-9466-46C8-A7AA-A872B0244B07}" srcOrd="9" destOrd="0" presId="urn:microsoft.com/office/officeart/2005/8/layout/vList2"/>
    <dgm:cxn modelId="{3208950D-29AE-4864-B7A4-9B8B1F0C2F3D}" type="presParOf" srcId="{E447680A-2CCE-4280-9811-CEB244494BB0}" destId="{6823A0CB-787A-48E1-A7CF-7DC039FDF488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FF0188-611F-4825-9537-E47D2784E7B1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E9AFFC1-90D7-4629-B177-EEAD47BC563E}">
      <dgm:prSet phldrT="[Text]" custT="1"/>
      <dgm:spPr>
        <a:solidFill>
          <a:srgbClr val="105278"/>
        </a:solidFill>
      </dgm:spPr>
      <dgm:t>
        <a:bodyPr/>
        <a:lstStyle/>
        <a:p>
          <a:r>
            <a:rPr lang="de-DE" sz="2400" spc="-5" dirty="0">
              <a:solidFill>
                <a:srgbClr val="FFFFFF"/>
              </a:solidFill>
              <a:latin typeface="Segoe" panose="020B0502040200020203"/>
              <a:cs typeface="Calibri"/>
            </a:rPr>
            <a:t>2 </a:t>
          </a:r>
          <a:r>
            <a:rPr lang="de-DE" sz="2400" spc="-10" dirty="0">
              <a:solidFill>
                <a:srgbClr val="FFFFFF"/>
              </a:solidFill>
              <a:latin typeface="Segoe" panose="020B0502040200020203"/>
              <a:cs typeface="Calibri"/>
            </a:rPr>
            <a:t>Jahre </a:t>
          </a:r>
          <a:r>
            <a:rPr lang="de-DE" sz="2400" spc="-15" dirty="0">
              <a:solidFill>
                <a:srgbClr val="FFFFFF"/>
              </a:solidFill>
              <a:latin typeface="Segoe" panose="020B0502040200020203"/>
              <a:cs typeface="Calibri"/>
            </a:rPr>
            <a:t>Berufsfachschule </a:t>
          </a:r>
          <a:r>
            <a:rPr lang="de-DE" sz="2400" spc="-5" dirty="0">
              <a:solidFill>
                <a:srgbClr val="FFFFFF"/>
              </a:solidFill>
              <a:latin typeface="Segoe" panose="020B0502040200020203"/>
              <a:cs typeface="Calibri"/>
            </a:rPr>
            <a:t>(einschließlich 4</a:t>
          </a:r>
          <a:r>
            <a:rPr lang="de-DE" sz="2400" spc="170" dirty="0">
              <a:solidFill>
                <a:srgbClr val="FFFFFF"/>
              </a:solidFill>
              <a:latin typeface="Segoe" panose="020B0502040200020203"/>
              <a:cs typeface="Calibri"/>
            </a:rPr>
            <a:t> </a:t>
          </a:r>
          <a:r>
            <a:rPr lang="de-DE" sz="2400" spc="-25" dirty="0">
              <a:solidFill>
                <a:srgbClr val="FFFFFF"/>
              </a:solidFill>
              <a:latin typeface="Segoe" panose="020B0502040200020203"/>
              <a:cs typeface="Calibri"/>
            </a:rPr>
            <a:t>Wochen </a:t>
          </a:r>
          <a:r>
            <a:rPr lang="de-DE" sz="2400" spc="-10" dirty="0">
              <a:solidFill>
                <a:srgbClr val="FFFFFF"/>
              </a:solidFill>
              <a:latin typeface="Segoe" panose="020B0502040200020203"/>
              <a:cs typeface="Calibri"/>
            </a:rPr>
            <a:t>Orientierungspraktikum)</a:t>
          </a:r>
          <a:endParaRPr lang="de-DE" sz="2400" dirty="0">
            <a:latin typeface="Segoe" panose="020B0502040200020203"/>
          </a:endParaRPr>
        </a:p>
      </dgm:t>
    </dgm:pt>
    <dgm:pt modelId="{D57F9988-A5B3-459C-A87A-32131AD91DB2}" type="parTrans" cxnId="{FF983733-B80E-457C-A98B-E197ECAE79A0}">
      <dgm:prSet/>
      <dgm:spPr/>
      <dgm:t>
        <a:bodyPr/>
        <a:lstStyle/>
        <a:p>
          <a:endParaRPr lang="de-DE"/>
        </a:p>
      </dgm:t>
    </dgm:pt>
    <dgm:pt modelId="{D22FA146-BC32-4CA2-8AA0-DF5974EB891F}" type="sibTrans" cxnId="{FF983733-B80E-457C-A98B-E197ECAE79A0}">
      <dgm:prSet/>
      <dgm:spPr>
        <a:solidFill>
          <a:srgbClr val="83BA3A">
            <a:alpha val="90000"/>
          </a:srgbClr>
        </a:solidFill>
        <a:ln>
          <a:solidFill>
            <a:srgbClr val="83BA3A">
              <a:alpha val="90000"/>
            </a:srgbClr>
          </a:solidFill>
        </a:ln>
      </dgm:spPr>
      <dgm:t>
        <a:bodyPr/>
        <a:lstStyle/>
        <a:p>
          <a:endParaRPr lang="de-DE"/>
        </a:p>
      </dgm:t>
    </dgm:pt>
    <dgm:pt modelId="{7575AF42-2517-4469-BF47-752757461C22}">
      <dgm:prSet phldrT="[Text]" custT="1"/>
      <dgm:spPr>
        <a:solidFill>
          <a:srgbClr val="105278"/>
        </a:solidFill>
      </dgm:spPr>
      <dgm:t>
        <a:bodyPr/>
        <a:lstStyle/>
        <a:p>
          <a:r>
            <a:rPr lang="de-DE" sz="2400" dirty="0">
              <a:latin typeface="Segoe" panose="020B0502040200020203"/>
            </a:rPr>
            <a:t>1. Abschnitt der staatlichen Prüfung</a:t>
          </a:r>
        </a:p>
      </dgm:t>
    </dgm:pt>
    <dgm:pt modelId="{4F1C8C6E-1D23-45B9-A32B-06CD0B4A6B53}" type="parTrans" cxnId="{33059B5A-2CEF-44E8-A717-A29D5CF6C1A0}">
      <dgm:prSet/>
      <dgm:spPr/>
      <dgm:t>
        <a:bodyPr/>
        <a:lstStyle/>
        <a:p>
          <a:endParaRPr lang="de-DE"/>
        </a:p>
      </dgm:t>
    </dgm:pt>
    <dgm:pt modelId="{68551AC6-348B-4884-9960-BA23F0285514}" type="sibTrans" cxnId="{33059B5A-2CEF-44E8-A717-A29D5CF6C1A0}">
      <dgm:prSet/>
      <dgm:spPr>
        <a:solidFill>
          <a:srgbClr val="83BA3A">
            <a:alpha val="90000"/>
          </a:srgbClr>
        </a:solidFill>
        <a:ln>
          <a:solidFill>
            <a:srgbClr val="83BA3A">
              <a:alpha val="90000"/>
            </a:srgbClr>
          </a:solidFill>
        </a:ln>
      </dgm:spPr>
      <dgm:t>
        <a:bodyPr/>
        <a:lstStyle/>
        <a:p>
          <a:endParaRPr lang="de-DE"/>
        </a:p>
      </dgm:t>
    </dgm:pt>
    <dgm:pt modelId="{BB0C092B-51CE-47E5-8FEB-6687C0B785EA}">
      <dgm:prSet phldrT="[Text]" custT="1"/>
      <dgm:spPr>
        <a:solidFill>
          <a:srgbClr val="105278"/>
        </a:solidFill>
      </dgm:spPr>
      <dgm:t>
        <a:bodyPr/>
        <a:lstStyle/>
        <a:p>
          <a:r>
            <a:rPr lang="de-DE" sz="2400" dirty="0">
              <a:latin typeface="Segoe" panose="020B0502040200020203"/>
            </a:rPr>
            <a:t>6 Monate Praktikum in der Apotheke</a:t>
          </a:r>
        </a:p>
      </dgm:t>
    </dgm:pt>
    <dgm:pt modelId="{99809CCD-D560-4496-8203-0E620BCAA5DA}" type="parTrans" cxnId="{FBDEDC4D-EA76-4FCE-B4D4-F09BC1DD85AC}">
      <dgm:prSet/>
      <dgm:spPr/>
      <dgm:t>
        <a:bodyPr/>
        <a:lstStyle/>
        <a:p>
          <a:endParaRPr lang="de-DE"/>
        </a:p>
      </dgm:t>
    </dgm:pt>
    <dgm:pt modelId="{0D333373-15D3-42D4-96E5-D8536FB7F083}" type="sibTrans" cxnId="{FBDEDC4D-EA76-4FCE-B4D4-F09BC1DD85AC}">
      <dgm:prSet/>
      <dgm:spPr>
        <a:solidFill>
          <a:srgbClr val="83BA3A">
            <a:alpha val="90000"/>
          </a:srgbClr>
        </a:solidFill>
        <a:ln>
          <a:solidFill>
            <a:srgbClr val="83BA3A">
              <a:alpha val="90000"/>
            </a:srgbClr>
          </a:solidFill>
        </a:ln>
      </dgm:spPr>
      <dgm:t>
        <a:bodyPr/>
        <a:lstStyle/>
        <a:p>
          <a:endParaRPr lang="de-DE"/>
        </a:p>
      </dgm:t>
    </dgm:pt>
    <dgm:pt modelId="{E1F13E4C-5653-4CDB-8E35-752A78523A96}">
      <dgm:prSet custT="1"/>
      <dgm:spPr>
        <a:solidFill>
          <a:srgbClr val="105278"/>
        </a:solidFill>
      </dgm:spPr>
      <dgm:t>
        <a:bodyPr/>
        <a:lstStyle/>
        <a:p>
          <a:r>
            <a:rPr lang="de-DE" sz="2400" dirty="0">
              <a:latin typeface="Segoe" panose="020B0502040200020203"/>
            </a:rPr>
            <a:t>2. Abschnitt der staatlichen Prüfung</a:t>
          </a:r>
        </a:p>
      </dgm:t>
    </dgm:pt>
    <dgm:pt modelId="{9CBDBBDD-3416-427E-800F-200A012FA983}" type="parTrans" cxnId="{7FAB0F67-4FBA-47FB-97DB-CD7EE7991453}">
      <dgm:prSet/>
      <dgm:spPr/>
      <dgm:t>
        <a:bodyPr/>
        <a:lstStyle/>
        <a:p>
          <a:endParaRPr lang="de-DE"/>
        </a:p>
      </dgm:t>
    </dgm:pt>
    <dgm:pt modelId="{654364B5-BF6D-4B4A-AB14-097EEA73E044}" type="sibTrans" cxnId="{7FAB0F67-4FBA-47FB-97DB-CD7EE7991453}">
      <dgm:prSet/>
      <dgm:spPr>
        <a:solidFill>
          <a:srgbClr val="83BA3A">
            <a:alpha val="90000"/>
          </a:srgbClr>
        </a:solidFill>
        <a:ln>
          <a:solidFill>
            <a:srgbClr val="83BA3A">
              <a:alpha val="90000"/>
            </a:srgbClr>
          </a:solidFill>
        </a:ln>
      </dgm:spPr>
      <dgm:t>
        <a:bodyPr/>
        <a:lstStyle/>
        <a:p>
          <a:endParaRPr lang="de-DE"/>
        </a:p>
      </dgm:t>
    </dgm:pt>
    <dgm:pt modelId="{6D03E5A2-14B4-4121-A426-B6D6DEA38E16}">
      <dgm:prSet custT="1"/>
      <dgm:spPr>
        <a:solidFill>
          <a:srgbClr val="105278"/>
        </a:solidFill>
      </dgm:spPr>
      <dgm:t>
        <a:bodyPr/>
        <a:lstStyle/>
        <a:p>
          <a:r>
            <a:rPr lang="de-DE" sz="2400" dirty="0">
              <a:latin typeface="Segoe" panose="020B0502040200020203"/>
            </a:rPr>
            <a:t>Erteilung der Erlaubnis zur Ausübung des PTA-Berufs</a:t>
          </a:r>
        </a:p>
      </dgm:t>
    </dgm:pt>
    <dgm:pt modelId="{12147E78-9227-4BCF-B6B5-01CB06DE8888}" type="parTrans" cxnId="{BDDE09C0-6E11-4D75-8C9D-4875EF8A7E5E}">
      <dgm:prSet/>
      <dgm:spPr/>
      <dgm:t>
        <a:bodyPr/>
        <a:lstStyle/>
        <a:p>
          <a:endParaRPr lang="de-DE"/>
        </a:p>
      </dgm:t>
    </dgm:pt>
    <dgm:pt modelId="{0A3E8CA6-4520-4662-A49F-21BB1197EB05}" type="sibTrans" cxnId="{BDDE09C0-6E11-4D75-8C9D-4875EF8A7E5E}">
      <dgm:prSet/>
      <dgm:spPr/>
      <dgm:t>
        <a:bodyPr/>
        <a:lstStyle/>
        <a:p>
          <a:endParaRPr lang="de-DE"/>
        </a:p>
      </dgm:t>
    </dgm:pt>
    <dgm:pt modelId="{B2DC066C-CD0F-4F9A-8734-D8E2DADD14F9}" type="pres">
      <dgm:prSet presAssocID="{2CFF0188-611F-4825-9537-E47D2784E7B1}" presName="outerComposite" presStyleCnt="0">
        <dgm:presLayoutVars>
          <dgm:chMax val="5"/>
          <dgm:dir/>
          <dgm:resizeHandles val="exact"/>
        </dgm:presLayoutVars>
      </dgm:prSet>
      <dgm:spPr/>
    </dgm:pt>
    <dgm:pt modelId="{284E34A4-1CD9-4566-B92A-B69D88F58614}" type="pres">
      <dgm:prSet presAssocID="{2CFF0188-611F-4825-9537-E47D2784E7B1}" presName="dummyMaxCanvas" presStyleCnt="0">
        <dgm:presLayoutVars/>
      </dgm:prSet>
      <dgm:spPr/>
    </dgm:pt>
    <dgm:pt modelId="{376098BE-FA03-4AB6-9AB2-762A09D03671}" type="pres">
      <dgm:prSet presAssocID="{2CFF0188-611F-4825-9537-E47D2784E7B1}" presName="FiveNodes_1" presStyleLbl="node1" presStyleIdx="0" presStyleCnt="5" custLinFactNeighborX="0">
        <dgm:presLayoutVars>
          <dgm:bulletEnabled val="1"/>
        </dgm:presLayoutVars>
      </dgm:prSet>
      <dgm:spPr/>
    </dgm:pt>
    <dgm:pt modelId="{FA64E186-D92C-426B-93C5-5DC8FD839D6E}" type="pres">
      <dgm:prSet presAssocID="{2CFF0188-611F-4825-9537-E47D2784E7B1}" presName="FiveNodes_2" presStyleLbl="node1" presStyleIdx="1" presStyleCnt="5" custLinFactNeighborX="0">
        <dgm:presLayoutVars>
          <dgm:bulletEnabled val="1"/>
        </dgm:presLayoutVars>
      </dgm:prSet>
      <dgm:spPr/>
    </dgm:pt>
    <dgm:pt modelId="{07C2FC1C-3A32-4FB7-A12F-B8E6AA310EC3}" type="pres">
      <dgm:prSet presAssocID="{2CFF0188-611F-4825-9537-E47D2784E7B1}" presName="FiveNodes_3" presStyleLbl="node1" presStyleIdx="2" presStyleCnt="5" custLinFactNeighborX="0">
        <dgm:presLayoutVars>
          <dgm:bulletEnabled val="1"/>
        </dgm:presLayoutVars>
      </dgm:prSet>
      <dgm:spPr/>
    </dgm:pt>
    <dgm:pt modelId="{E51671B2-139E-48FD-98FA-E58C23A0C543}" type="pres">
      <dgm:prSet presAssocID="{2CFF0188-611F-4825-9537-E47D2784E7B1}" presName="FiveNodes_4" presStyleLbl="node1" presStyleIdx="3" presStyleCnt="5" custLinFactNeighborX="0">
        <dgm:presLayoutVars>
          <dgm:bulletEnabled val="1"/>
        </dgm:presLayoutVars>
      </dgm:prSet>
      <dgm:spPr/>
    </dgm:pt>
    <dgm:pt modelId="{03B587A9-7B79-4E74-AA25-059EC9108E67}" type="pres">
      <dgm:prSet presAssocID="{2CFF0188-611F-4825-9537-E47D2784E7B1}" presName="FiveNodes_5" presStyleLbl="node1" presStyleIdx="4" presStyleCnt="5" custLinFactNeighborX="0">
        <dgm:presLayoutVars>
          <dgm:bulletEnabled val="1"/>
        </dgm:presLayoutVars>
      </dgm:prSet>
      <dgm:spPr/>
    </dgm:pt>
    <dgm:pt modelId="{62F91FBE-D4A3-4F06-BDE8-49EA389A85AE}" type="pres">
      <dgm:prSet presAssocID="{2CFF0188-611F-4825-9537-E47D2784E7B1}" presName="FiveConn_1-2" presStyleLbl="fgAccFollowNode1" presStyleIdx="0" presStyleCnt="4">
        <dgm:presLayoutVars>
          <dgm:bulletEnabled val="1"/>
        </dgm:presLayoutVars>
      </dgm:prSet>
      <dgm:spPr/>
    </dgm:pt>
    <dgm:pt modelId="{CBA5D1CE-8F59-4DBD-BE43-1B59512500B1}" type="pres">
      <dgm:prSet presAssocID="{2CFF0188-611F-4825-9537-E47D2784E7B1}" presName="FiveConn_2-3" presStyleLbl="fgAccFollowNode1" presStyleIdx="1" presStyleCnt="4">
        <dgm:presLayoutVars>
          <dgm:bulletEnabled val="1"/>
        </dgm:presLayoutVars>
      </dgm:prSet>
      <dgm:spPr/>
    </dgm:pt>
    <dgm:pt modelId="{1C8A61AE-5294-4F7F-AF6D-FC2CCEA22333}" type="pres">
      <dgm:prSet presAssocID="{2CFF0188-611F-4825-9537-E47D2784E7B1}" presName="FiveConn_3-4" presStyleLbl="fgAccFollowNode1" presStyleIdx="2" presStyleCnt="4">
        <dgm:presLayoutVars>
          <dgm:bulletEnabled val="1"/>
        </dgm:presLayoutVars>
      </dgm:prSet>
      <dgm:spPr/>
    </dgm:pt>
    <dgm:pt modelId="{3EC8E951-8B86-410E-9B63-8E70E0A6EA93}" type="pres">
      <dgm:prSet presAssocID="{2CFF0188-611F-4825-9537-E47D2784E7B1}" presName="FiveConn_4-5" presStyleLbl="fgAccFollowNode1" presStyleIdx="3" presStyleCnt="4">
        <dgm:presLayoutVars>
          <dgm:bulletEnabled val="1"/>
        </dgm:presLayoutVars>
      </dgm:prSet>
      <dgm:spPr/>
    </dgm:pt>
    <dgm:pt modelId="{1E7FBEC9-7B16-4B4B-97EC-92DB2B9512E2}" type="pres">
      <dgm:prSet presAssocID="{2CFF0188-611F-4825-9537-E47D2784E7B1}" presName="FiveNodes_1_text" presStyleLbl="node1" presStyleIdx="4" presStyleCnt="5">
        <dgm:presLayoutVars>
          <dgm:bulletEnabled val="1"/>
        </dgm:presLayoutVars>
      </dgm:prSet>
      <dgm:spPr/>
    </dgm:pt>
    <dgm:pt modelId="{5DE0D62D-3143-4FE6-A61D-A77BBE28E630}" type="pres">
      <dgm:prSet presAssocID="{2CFF0188-611F-4825-9537-E47D2784E7B1}" presName="FiveNodes_2_text" presStyleLbl="node1" presStyleIdx="4" presStyleCnt="5">
        <dgm:presLayoutVars>
          <dgm:bulletEnabled val="1"/>
        </dgm:presLayoutVars>
      </dgm:prSet>
      <dgm:spPr/>
    </dgm:pt>
    <dgm:pt modelId="{9B166E0C-6430-40C4-A2C1-672CFCB17DF5}" type="pres">
      <dgm:prSet presAssocID="{2CFF0188-611F-4825-9537-E47D2784E7B1}" presName="FiveNodes_3_text" presStyleLbl="node1" presStyleIdx="4" presStyleCnt="5">
        <dgm:presLayoutVars>
          <dgm:bulletEnabled val="1"/>
        </dgm:presLayoutVars>
      </dgm:prSet>
      <dgm:spPr/>
    </dgm:pt>
    <dgm:pt modelId="{32F4E273-09B2-49A7-97F8-D0A71805F8D1}" type="pres">
      <dgm:prSet presAssocID="{2CFF0188-611F-4825-9537-E47D2784E7B1}" presName="FiveNodes_4_text" presStyleLbl="node1" presStyleIdx="4" presStyleCnt="5">
        <dgm:presLayoutVars>
          <dgm:bulletEnabled val="1"/>
        </dgm:presLayoutVars>
      </dgm:prSet>
      <dgm:spPr/>
    </dgm:pt>
    <dgm:pt modelId="{22F190D8-8EAD-4961-BD31-6BAF176C7A11}" type="pres">
      <dgm:prSet presAssocID="{2CFF0188-611F-4825-9537-E47D2784E7B1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715A5A03-04F9-42B5-BFA9-6CBEA45BB12A}" type="presOf" srcId="{68551AC6-348B-4884-9960-BA23F0285514}" destId="{CBA5D1CE-8F59-4DBD-BE43-1B59512500B1}" srcOrd="0" destOrd="0" presId="urn:microsoft.com/office/officeart/2005/8/layout/vProcess5"/>
    <dgm:cxn modelId="{2C1CAF13-0B17-4481-9791-4B5C75D9BDEF}" type="presOf" srcId="{0D333373-15D3-42D4-96E5-D8536FB7F083}" destId="{1C8A61AE-5294-4F7F-AF6D-FC2CCEA22333}" srcOrd="0" destOrd="0" presId="urn:microsoft.com/office/officeart/2005/8/layout/vProcess5"/>
    <dgm:cxn modelId="{46E03B1A-E689-4D07-BFB4-3253AA5C38E0}" type="presOf" srcId="{E1F13E4C-5653-4CDB-8E35-752A78523A96}" destId="{E51671B2-139E-48FD-98FA-E58C23A0C543}" srcOrd="0" destOrd="0" presId="urn:microsoft.com/office/officeart/2005/8/layout/vProcess5"/>
    <dgm:cxn modelId="{FF983733-B80E-457C-A98B-E197ECAE79A0}" srcId="{2CFF0188-611F-4825-9537-E47D2784E7B1}" destId="{4E9AFFC1-90D7-4629-B177-EEAD47BC563E}" srcOrd="0" destOrd="0" parTransId="{D57F9988-A5B3-459C-A87A-32131AD91DB2}" sibTransId="{D22FA146-BC32-4CA2-8AA0-DF5974EB891F}"/>
    <dgm:cxn modelId="{7FAB0F67-4FBA-47FB-97DB-CD7EE7991453}" srcId="{2CFF0188-611F-4825-9537-E47D2784E7B1}" destId="{E1F13E4C-5653-4CDB-8E35-752A78523A96}" srcOrd="3" destOrd="0" parTransId="{9CBDBBDD-3416-427E-800F-200A012FA983}" sibTransId="{654364B5-BF6D-4B4A-AB14-097EEA73E044}"/>
    <dgm:cxn modelId="{FBDEDC4D-EA76-4FCE-B4D4-F09BC1DD85AC}" srcId="{2CFF0188-611F-4825-9537-E47D2784E7B1}" destId="{BB0C092B-51CE-47E5-8FEB-6687C0B785EA}" srcOrd="2" destOrd="0" parTransId="{99809CCD-D560-4496-8203-0E620BCAA5DA}" sibTransId="{0D333373-15D3-42D4-96E5-D8536FB7F083}"/>
    <dgm:cxn modelId="{DDD9145A-33B8-4637-83F8-9071B8608B20}" type="presOf" srcId="{4E9AFFC1-90D7-4629-B177-EEAD47BC563E}" destId="{1E7FBEC9-7B16-4B4B-97EC-92DB2B9512E2}" srcOrd="1" destOrd="0" presId="urn:microsoft.com/office/officeart/2005/8/layout/vProcess5"/>
    <dgm:cxn modelId="{33059B5A-2CEF-44E8-A717-A29D5CF6C1A0}" srcId="{2CFF0188-611F-4825-9537-E47D2784E7B1}" destId="{7575AF42-2517-4469-BF47-752757461C22}" srcOrd="1" destOrd="0" parTransId="{4F1C8C6E-1D23-45B9-A32B-06CD0B4A6B53}" sibTransId="{68551AC6-348B-4884-9960-BA23F0285514}"/>
    <dgm:cxn modelId="{AA4AB981-35BF-455D-BD93-76BE21B1D5FC}" type="presOf" srcId="{654364B5-BF6D-4B4A-AB14-097EEA73E044}" destId="{3EC8E951-8B86-410E-9B63-8E70E0A6EA93}" srcOrd="0" destOrd="0" presId="urn:microsoft.com/office/officeart/2005/8/layout/vProcess5"/>
    <dgm:cxn modelId="{EC371898-7057-4248-A411-BC5A0E4DE6F7}" type="presOf" srcId="{7575AF42-2517-4469-BF47-752757461C22}" destId="{FA64E186-D92C-426B-93C5-5DC8FD839D6E}" srcOrd="0" destOrd="0" presId="urn:microsoft.com/office/officeart/2005/8/layout/vProcess5"/>
    <dgm:cxn modelId="{ECA053A4-C460-4126-9FBF-3D7FB08692B0}" type="presOf" srcId="{7575AF42-2517-4469-BF47-752757461C22}" destId="{5DE0D62D-3143-4FE6-A61D-A77BBE28E630}" srcOrd="1" destOrd="0" presId="urn:microsoft.com/office/officeart/2005/8/layout/vProcess5"/>
    <dgm:cxn modelId="{1993BFAA-48CF-47EB-AC3C-CDF6A2557EE7}" type="presOf" srcId="{6D03E5A2-14B4-4121-A426-B6D6DEA38E16}" destId="{22F190D8-8EAD-4961-BD31-6BAF176C7A11}" srcOrd="1" destOrd="0" presId="urn:microsoft.com/office/officeart/2005/8/layout/vProcess5"/>
    <dgm:cxn modelId="{2563B6BB-25F8-4C3E-8B90-0355F871DA46}" type="presOf" srcId="{6D03E5A2-14B4-4121-A426-B6D6DEA38E16}" destId="{03B587A9-7B79-4E74-AA25-059EC9108E67}" srcOrd="0" destOrd="0" presId="urn:microsoft.com/office/officeart/2005/8/layout/vProcess5"/>
    <dgm:cxn modelId="{BDDE09C0-6E11-4D75-8C9D-4875EF8A7E5E}" srcId="{2CFF0188-611F-4825-9537-E47D2784E7B1}" destId="{6D03E5A2-14B4-4121-A426-B6D6DEA38E16}" srcOrd="4" destOrd="0" parTransId="{12147E78-9227-4BCF-B6B5-01CB06DE8888}" sibTransId="{0A3E8CA6-4520-4662-A49F-21BB1197EB05}"/>
    <dgm:cxn modelId="{AE5832D1-EED1-46C4-A7D3-07D9854381ED}" type="presOf" srcId="{BB0C092B-51CE-47E5-8FEB-6687C0B785EA}" destId="{07C2FC1C-3A32-4FB7-A12F-B8E6AA310EC3}" srcOrd="0" destOrd="0" presId="urn:microsoft.com/office/officeart/2005/8/layout/vProcess5"/>
    <dgm:cxn modelId="{9C4456D5-9FF8-4F26-A809-927E097AB5F0}" type="presOf" srcId="{4E9AFFC1-90D7-4629-B177-EEAD47BC563E}" destId="{376098BE-FA03-4AB6-9AB2-762A09D03671}" srcOrd="0" destOrd="0" presId="urn:microsoft.com/office/officeart/2005/8/layout/vProcess5"/>
    <dgm:cxn modelId="{938335DF-8F21-4D70-8055-90DEB66EA17D}" type="presOf" srcId="{2CFF0188-611F-4825-9537-E47D2784E7B1}" destId="{B2DC066C-CD0F-4F9A-8734-D8E2DADD14F9}" srcOrd="0" destOrd="0" presId="urn:microsoft.com/office/officeart/2005/8/layout/vProcess5"/>
    <dgm:cxn modelId="{A3435FED-B6E4-4030-8C31-E8B1A993C59B}" type="presOf" srcId="{BB0C092B-51CE-47E5-8FEB-6687C0B785EA}" destId="{9B166E0C-6430-40C4-A2C1-672CFCB17DF5}" srcOrd="1" destOrd="0" presId="urn:microsoft.com/office/officeart/2005/8/layout/vProcess5"/>
    <dgm:cxn modelId="{C2A89DF1-C117-4465-AA9C-16CF766D30E0}" type="presOf" srcId="{E1F13E4C-5653-4CDB-8E35-752A78523A96}" destId="{32F4E273-09B2-49A7-97F8-D0A71805F8D1}" srcOrd="1" destOrd="0" presId="urn:microsoft.com/office/officeart/2005/8/layout/vProcess5"/>
    <dgm:cxn modelId="{AB64B4F8-4551-465C-8314-9CB40BBF4D1F}" type="presOf" srcId="{D22FA146-BC32-4CA2-8AA0-DF5974EB891F}" destId="{62F91FBE-D4A3-4F06-BDE8-49EA389A85AE}" srcOrd="0" destOrd="0" presId="urn:microsoft.com/office/officeart/2005/8/layout/vProcess5"/>
    <dgm:cxn modelId="{A245D155-A1A8-4339-889A-12BE897EF512}" type="presParOf" srcId="{B2DC066C-CD0F-4F9A-8734-D8E2DADD14F9}" destId="{284E34A4-1CD9-4566-B92A-B69D88F58614}" srcOrd="0" destOrd="0" presId="urn:microsoft.com/office/officeart/2005/8/layout/vProcess5"/>
    <dgm:cxn modelId="{0869D634-6233-45BD-8781-66EBE4623311}" type="presParOf" srcId="{B2DC066C-CD0F-4F9A-8734-D8E2DADD14F9}" destId="{376098BE-FA03-4AB6-9AB2-762A09D03671}" srcOrd="1" destOrd="0" presId="urn:microsoft.com/office/officeart/2005/8/layout/vProcess5"/>
    <dgm:cxn modelId="{A1029CE0-68A8-4BEB-A23C-98DA53001AFD}" type="presParOf" srcId="{B2DC066C-CD0F-4F9A-8734-D8E2DADD14F9}" destId="{FA64E186-D92C-426B-93C5-5DC8FD839D6E}" srcOrd="2" destOrd="0" presId="urn:microsoft.com/office/officeart/2005/8/layout/vProcess5"/>
    <dgm:cxn modelId="{5ECC60FF-51AD-4244-B643-287FF97E3F56}" type="presParOf" srcId="{B2DC066C-CD0F-4F9A-8734-D8E2DADD14F9}" destId="{07C2FC1C-3A32-4FB7-A12F-B8E6AA310EC3}" srcOrd="3" destOrd="0" presId="urn:microsoft.com/office/officeart/2005/8/layout/vProcess5"/>
    <dgm:cxn modelId="{8C9B5E23-9DDD-44DE-9C27-36406F722072}" type="presParOf" srcId="{B2DC066C-CD0F-4F9A-8734-D8E2DADD14F9}" destId="{E51671B2-139E-48FD-98FA-E58C23A0C543}" srcOrd="4" destOrd="0" presId="urn:microsoft.com/office/officeart/2005/8/layout/vProcess5"/>
    <dgm:cxn modelId="{2144C99C-5485-46A5-A278-1E00A08C065B}" type="presParOf" srcId="{B2DC066C-CD0F-4F9A-8734-D8E2DADD14F9}" destId="{03B587A9-7B79-4E74-AA25-059EC9108E67}" srcOrd="5" destOrd="0" presId="urn:microsoft.com/office/officeart/2005/8/layout/vProcess5"/>
    <dgm:cxn modelId="{0AD62FD6-AA76-4EC2-BBC7-156F1B61CF29}" type="presParOf" srcId="{B2DC066C-CD0F-4F9A-8734-D8E2DADD14F9}" destId="{62F91FBE-D4A3-4F06-BDE8-49EA389A85AE}" srcOrd="6" destOrd="0" presId="urn:microsoft.com/office/officeart/2005/8/layout/vProcess5"/>
    <dgm:cxn modelId="{F08DFF3E-67D3-42E6-B2CA-AD3D4DDF69C0}" type="presParOf" srcId="{B2DC066C-CD0F-4F9A-8734-D8E2DADD14F9}" destId="{CBA5D1CE-8F59-4DBD-BE43-1B59512500B1}" srcOrd="7" destOrd="0" presId="urn:microsoft.com/office/officeart/2005/8/layout/vProcess5"/>
    <dgm:cxn modelId="{A01D49D9-01D6-4F31-804F-3D64E0C91087}" type="presParOf" srcId="{B2DC066C-CD0F-4F9A-8734-D8E2DADD14F9}" destId="{1C8A61AE-5294-4F7F-AF6D-FC2CCEA22333}" srcOrd="8" destOrd="0" presId="urn:microsoft.com/office/officeart/2005/8/layout/vProcess5"/>
    <dgm:cxn modelId="{08AE5A5D-57C6-46C2-AEE3-0E7AA01F4D51}" type="presParOf" srcId="{B2DC066C-CD0F-4F9A-8734-D8E2DADD14F9}" destId="{3EC8E951-8B86-410E-9B63-8E70E0A6EA93}" srcOrd="9" destOrd="0" presId="urn:microsoft.com/office/officeart/2005/8/layout/vProcess5"/>
    <dgm:cxn modelId="{84E7C525-E757-4E3C-8CDC-69A67B09782C}" type="presParOf" srcId="{B2DC066C-CD0F-4F9A-8734-D8E2DADD14F9}" destId="{1E7FBEC9-7B16-4B4B-97EC-92DB2B9512E2}" srcOrd="10" destOrd="0" presId="urn:microsoft.com/office/officeart/2005/8/layout/vProcess5"/>
    <dgm:cxn modelId="{30096D75-5282-47AA-86BF-4200A3B34FB5}" type="presParOf" srcId="{B2DC066C-CD0F-4F9A-8734-D8E2DADD14F9}" destId="{5DE0D62D-3143-4FE6-A61D-A77BBE28E630}" srcOrd="11" destOrd="0" presId="urn:microsoft.com/office/officeart/2005/8/layout/vProcess5"/>
    <dgm:cxn modelId="{C5375304-4EF1-45F0-A864-6E9CE29D4306}" type="presParOf" srcId="{B2DC066C-CD0F-4F9A-8734-D8E2DADD14F9}" destId="{9B166E0C-6430-40C4-A2C1-672CFCB17DF5}" srcOrd="12" destOrd="0" presId="urn:microsoft.com/office/officeart/2005/8/layout/vProcess5"/>
    <dgm:cxn modelId="{BA668331-D47B-4D72-89F3-9DCB6DAAFC89}" type="presParOf" srcId="{B2DC066C-CD0F-4F9A-8734-D8E2DADD14F9}" destId="{32F4E273-09B2-49A7-97F8-D0A71805F8D1}" srcOrd="13" destOrd="0" presId="urn:microsoft.com/office/officeart/2005/8/layout/vProcess5"/>
    <dgm:cxn modelId="{19F1D3A7-2E52-474B-BD41-142B124F8535}" type="presParOf" srcId="{B2DC066C-CD0F-4F9A-8734-D8E2DADD14F9}" destId="{22F190D8-8EAD-4961-BD31-6BAF176C7A11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6832ABC-387A-4759-8381-D5AE546FE142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42920AD8-48D0-4C91-BDE3-1ECC4A4D547A}">
      <dgm:prSet phldrT="[Text]"/>
      <dgm:spPr>
        <a:solidFill>
          <a:srgbClr val="105278"/>
        </a:solidFill>
      </dgm:spPr>
      <dgm:t>
        <a:bodyPr/>
        <a:lstStyle/>
        <a:p>
          <a:r>
            <a:rPr lang="de-DE" dirty="0"/>
            <a:t>Nach zwei Jahren Berufsfachschule</a:t>
          </a:r>
        </a:p>
      </dgm:t>
    </dgm:pt>
    <dgm:pt modelId="{CC75C99E-DF3F-40E8-8BC4-8D6F1CD70D1F}" type="parTrans" cxnId="{80F5B0D5-E9D0-48F4-963F-D0633DD4C4A7}">
      <dgm:prSet/>
      <dgm:spPr/>
      <dgm:t>
        <a:bodyPr/>
        <a:lstStyle/>
        <a:p>
          <a:endParaRPr lang="de-DE"/>
        </a:p>
      </dgm:t>
    </dgm:pt>
    <dgm:pt modelId="{25847280-4331-4115-A865-5DF11DF0E1C2}" type="sibTrans" cxnId="{80F5B0D5-E9D0-48F4-963F-D0633DD4C4A7}">
      <dgm:prSet/>
      <dgm:spPr/>
      <dgm:t>
        <a:bodyPr/>
        <a:lstStyle/>
        <a:p>
          <a:endParaRPr lang="de-DE"/>
        </a:p>
      </dgm:t>
    </dgm:pt>
    <dgm:pt modelId="{89A26B89-2A65-4451-894B-9415CABDB40E}">
      <dgm:prSet phldrT="[Text]"/>
      <dgm:spPr>
        <a:solidFill>
          <a:srgbClr val="105278"/>
        </a:solidFill>
      </dgm:spPr>
      <dgm:t>
        <a:bodyPr/>
        <a:lstStyle/>
        <a:p>
          <a:r>
            <a:rPr lang="de-DE" dirty="0"/>
            <a:t>Einschließlich vier Wochen Orientierungspraktikum</a:t>
          </a:r>
        </a:p>
      </dgm:t>
    </dgm:pt>
    <dgm:pt modelId="{7A95227D-897A-41B6-9C7E-C4ABAA66B72E}" type="parTrans" cxnId="{3C2D94CE-9821-4FE4-9B70-8AFBA6C65DDD}">
      <dgm:prSet/>
      <dgm:spPr/>
      <dgm:t>
        <a:bodyPr/>
        <a:lstStyle/>
        <a:p>
          <a:endParaRPr lang="de-DE"/>
        </a:p>
      </dgm:t>
    </dgm:pt>
    <dgm:pt modelId="{D9595CFB-6B0A-4845-BB1C-5DC690D2CD25}" type="sibTrans" cxnId="{3C2D94CE-9821-4FE4-9B70-8AFBA6C65DDD}">
      <dgm:prSet/>
      <dgm:spPr/>
      <dgm:t>
        <a:bodyPr/>
        <a:lstStyle/>
        <a:p>
          <a:endParaRPr lang="de-DE"/>
        </a:p>
      </dgm:t>
    </dgm:pt>
    <dgm:pt modelId="{AF0050D6-C108-4E09-8DF2-B69896F093A3}">
      <dgm:prSet phldrT="[Text]"/>
      <dgm:spPr>
        <a:solidFill>
          <a:srgbClr val="105278"/>
        </a:solidFill>
      </dgm:spPr>
      <dgm:t>
        <a:bodyPr/>
        <a:lstStyle/>
        <a:p>
          <a:r>
            <a:rPr lang="de-DE" dirty="0"/>
            <a:t>Schriftliche, mündliche  und praktische Prüfungen</a:t>
          </a:r>
        </a:p>
      </dgm:t>
    </dgm:pt>
    <dgm:pt modelId="{7B55E3D5-45B6-4D37-A46B-659ED6EC32FE}" type="parTrans" cxnId="{E6E8BD12-F5F7-464F-80DA-E9C80411A052}">
      <dgm:prSet/>
      <dgm:spPr/>
      <dgm:t>
        <a:bodyPr/>
        <a:lstStyle/>
        <a:p>
          <a:endParaRPr lang="de-DE"/>
        </a:p>
      </dgm:t>
    </dgm:pt>
    <dgm:pt modelId="{0872F660-93FF-47FE-A1D1-21026F6614F6}" type="sibTrans" cxnId="{E6E8BD12-F5F7-464F-80DA-E9C80411A052}">
      <dgm:prSet/>
      <dgm:spPr/>
      <dgm:t>
        <a:bodyPr/>
        <a:lstStyle/>
        <a:p>
          <a:endParaRPr lang="de-DE"/>
        </a:p>
      </dgm:t>
    </dgm:pt>
    <dgm:pt modelId="{D70C1790-087B-4FE3-987C-F292240E22E6}" type="pres">
      <dgm:prSet presAssocID="{C6832ABC-387A-4759-8381-D5AE546FE142}" presName="CompostProcess" presStyleCnt="0">
        <dgm:presLayoutVars>
          <dgm:dir/>
          <dgm:resizeHandles val="exact"/>
        </dgm:presLayoutVars>
      </dgm:prSet>
      <dgm:spPr/>
    </dgm:pt>
    <dgm:pt modelId="{270D3A68-8C1A-454B-9D25-34386641CCE8}" type="pres">
      <dgm:prSet presAssocID="{C6832ABC-387A-4759-8381-D5AE546FE142}" presName="arrow" presStyleLbl="bgShp" presStyleIdx="0" presStyleCnt="1"/>
      <dgm:spPr/>
    </dgm:pt>
    <dgm:pt modelId="{471FBE54-9D70-486A-9962-DF0AC2822BD6}" type="pres">
      <dgm:prSet presAssocID="{C6832ABC-387A-4759-8381-D5AE546FE142}" presName="linearProcess" presStyleCnt="0"/>
      <dgm:spPr/>
    </dgm:pt>
    <dgm:pt modelId="{F3AAFF89-2C9B-43BB-AF3D-5FD22E6AA633}" type="pres">
      <dgm:prSet presAssocID="{42920AD8-48D0-4C91-BDE3-1ECC4A4D547A}" presName="textNode" presStyleLbl="node1" presStyleIdx="0" presStyleCnt="3">
        <dgm:presLayoutVars>
          <dgm:bulletEnabled val="1"/>
        </dgm:presLayoutVars>
      </dgm:prSet>
      <dgm:spPr/>
    </dgm:pt>
    <dgm:pt modelId="{23BBC437-9516-4435-825A-E392D5851CFB}" type="pres">
      <dgm:prSet presAssocID="{25847280-4331-4115-A865-5DF11DF0E1C2}" presName="sibTrans" presStyleCnt="0"/>
      <dgm:spPr/>
    </dgm:pt>
    <dgm:pt modelId="{2A4A9C25-6F42-4529-A235-1B98369F5055}" type="pres">
      <dgm:prSet presAssocID="{89A26B89-2A65-4451-894B-9415CABDB40E}" presName="textNode" presStyleLbl="node1" presStyleIdx="1" presStyleCnt="3" custLinFactNeighborX="0" custLinFactNeighborY="-1578">
        <dgm:presLayoutVars>
          <dgm:bulletEnabled val="1"/>
        </dgm:presLayoutVars>
      </dgm:prSet>
      <dgm:spPr/>
    </dgm:pt>
    <dgm:pt modelId="{E5DF5AD1-3321-444A-8131-12A6EE5FE3EE}" type="pres">
      <dgm:prSet presAssocID="{D9595CFB-6B0A-4845-BB1C-5DC690D2CD25}" presName="sibTrans" presStyleCnt="0"/>
      <dgm:spPr/>
    </dgm:pt>
    <dgm:pt modelId="{60937ECA-6B0D-4833-BAD6-6A0FC9734B5E}" type="pres">
      <dgm:prSet presAssocID="{AF0050D6-C108-4E09-8DF2-B69896F093A3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E6E8BD12-F5F7-464F-80DA-E9C80411A052}" srcId="{C6832ABC-387A-4759-8381-D5AE546FE142}" destId="{AF0050D6-C108-4E09-8DF2-B69896F093A3}" srcOrd="2" destOrd="0" parTransId="{7B55E3D5-45B6-4D37-A46B-659ED6EC32FE}" sibTransId="{0872F660-93FF-47FE-A1D1-21026F6614F6}"/>
    <dgm:cxn modelId="{93850230-1D28-491D-B0FC-7B4A7EA38A81}" type="presOf" srcId="{42920AD8-48D0-4C91-BDE3-1ECC4A4D547A}" destId="{F3AAFF89-2C9B-43BB-AF3D-5FD22E6AA633}" srcOrd="0" destOrd="0" presId="urn:microsoft.com/office/officeart/2005/8/layout/hProcess9"/>
    <dgm:cxn modelId="{42517937-02DA-426D-896D-E93FE43568DD}" type="presOf" srcId="{AF0050D6-C108-4E09-8DF2-B69896F093A3}" destId="{60937ECA-6B0D-4833-BAD6-6A0FC9734B5E}" srcOrd="0" destOrd="0" presId="urn:microsoft.com/office/officeart/2005/8/layout/hProcess9"/>
    <dgm:cxn modelId="{BD73A84B-0CD5-408B-87CE-557C1F34C0ED}" type="presOf" srcId="{C6832ABC-387A-4759-8381-D5AE546FE142}" destId="{D70C1790-087B-4FE3-987C-F292240E22E6}" srcOrd="0" destOrd="0" presId="urn:microsoft.com/office/officeart/2005/8/layout/hProcess9"/>
    <dgm:cxn modelId="{52BB66A9-BE0A-4733-9150-A3008840B63B}" type="presOf" srcId="{89A26B89-2A65-4451-894B-9415CABDB40E}" destId="{2A4A9C25-6F42-4529-A235-1B98369F5055}" srcOrd="0" destOrd="0" presId="urn:microsoft.com/office/officeart/2005/8/layout/hProcess9"/>
    <dgm:cxn modelId="{3C2D94CE-9821-4FE4-9B70-8AFBA6C65DDD}" srcId="{C6832ABC-387A-4759-8381-D5AE546FE142}" destId="{89A26B89-2A65-4451-894B-9415CABDB40E}" srcOrd="1" destOrd="0" parTransId="{7A95227D-897A-41B6-9C7E-C4ABAA66B72E}" sibTransId="{D9595CFB-6B0A-4845-BB1C-5DC690D2CD25}"/>
    <dgm:cxn modelId="{80F5B0D5-E9D0-48F4-963F-D0633DD4C4A7}" srcId="{C6832ABC-387A-4759-8381-D5AE546FE142}" destId="{42920AD8-48D0-4C91-BDE3-1ECC4A4D547A}" srcOrd="0" destOrd="0" parTransId="{CC75C99E-DF3F-40E8-8BC4-8D6F1CD70D1F}" sibTransId="{25847280-4331-4115-A865-5DF11DF0E1C2}"/>
    <dgm:cxn modelId="{2DF11026-9C7C-410E-9CBD-EAFA161B707A}" type="presParOf" srcId="{D70C1790-087B-4FE3-987C-F292240E22E6}" destId="{270D3A68-8C1A-454B-9D25-34386641CCE8}" srcOrd="0" destOrd="0" presId="urn:microsoft.com/office/officeart/2005/8/layout/hProcess9"/>
    <dgm:cxn modelId="{F035E005-9C51-4774-A654-51DB3C5B18BC}" type="presParOf" srcId="{D70C1790-087B-4FE3-987C-F292240E22E6}" destId="{471FBE54-9D70-486A-9962-DF0AC2822BD6}" srcOrd="1" destOrd="0" presId="urn:microsoft.com/office/officeart/2005/8/layout/hProcess9"/>
    <dgm:cxn modelId="{A03FED56-C513-42E0-979C-C9D23B0DF514}" type="presParOf" srcId="{471FBE54-9D70-486A-9962-DF0AC2822BD6}" destId="{F3AAFF89-2C9B-43BB-AF3D-5FD22E6AA633}" srcOrd="0" destOrd="0" presId="urn:microsoft.com/office/officeart/2005/8/layout/hProcess9"/>
    <dgm:cxn modelId="{FC5DAEE0-C95A-4B28-95BB-1A0808EEC9D9}" type="presParOf" srcId="{471FBE54-9D70-486A-9962-DF0AC2822BD6}" destId="{23BBC437-9516-4435-825A-E392D5851CFB}" srcOrd="1" destOrd="0" presId="urn:microsoft.com/office/officeart/2005/8/layout/hProcess9"/>
    <dgm:cxn modelId="{11DB5DAD-4DE8-43A7-B312-6061475DAA5A}" type="presParOf" srcId="{471FBE54-9D70-486A-9962-DF0AC2822BD6}" destId="{2A4A9C25-6F42-4529-A235-1B98369F5055}" srcOrd="2" destOrd="0" presId="urn:microsoft.com/office/officeart/2005/8/layout/hProcess9"/>
    <dgm:cxn modelId="{3324E757-9D6B-4114-9C22-3EBFE3332672}" type="presParOf" srcId="{471FBE54-9D70-486A-9962-DF0AC2822BD6}" destId="{E5DF5AD1-3321-444A-8131-12A6EE5FE3EE}" srcOrd="3" destOrd="0" presId="urn:microsoft.com/office/officeart/2005/8/layout/hProcess9"/>
    <dgm:cxn modelId="{B8EFD152-071B-49FF-B41E-9288D664FE71}" type="presParOf" srcId="{471FBE54-9D70-486A-9962-DF0AC2822BD6}" destId="{60937ECA-6B0D-4833-BAD6-6A0FC9734B5E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6832ABC-387A-4759-8381-D5AE546FE142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42920AD8-48D0-4C91-BDE3-1ECC4A4D547A}">
      <dgm:prSet phldrT="[Text]"/>
      <dgm:spPr>
        <a:solidFill>
          <a:srgbClr val="105278"/>
        </a:solidFill>
      </dgm:spPr>
      <dgm:t>
        <a:bodyPr/>
        <a:lstStyle/>
        <a:p>
          <a:r>
            <a:rPr lang="de-DE" dirty="0"/>
            <a:t>Nach Abschluss der praktischen Ausbildung</a:t>
          </a:r>
        </a:p>
      </dgm:t>
    </dgm:pt>
    <dgm:pt modelId="{CC75C99E-DF3F-40E8-8BC4-8D6F1CD70D1F}" type="parTrans" cxnId="{80F5B0D5-E9D0-48F4-963F-D0633DD4C4A7}">
      <dgm:prSet/>
      <dgm:spPr/>
      <dgm:t>
        <a:bodyPr/>
        <a:lstStyle/>
        <a:p>
          <a:endParaRPr lang="de-DE"/>
        </a:p>
      </dgm:t>
    </dgm:pt>
    <dgm:pt modelId="{25847280-4331-4115-A865-5DF11DF0E1C2}" type="sibTrans" cxnId="{80F5B0D5-E9D0-48F4-963F-D0633DD4C4A7}">
      <dgm:prSet/>
      <dgm:spPr/>
      <dgm:t>
        <a:bodyPr/>
        <a:lstStyle/>
        <a:p>
          <a:endParaRPr lang="de-DE"/>
        </a:p>
      </dgm:t>
    </dgm:pt>
    <dgm:pt modelId="{89A26B89-2A65-4451-894B-9415CABDB40E}">
      <dgm:prSet phldrT="[Text]"/>
      <dgm:spPr>
        <a:solidFill>
          <a:srgbClr val="105278"/>
        </a:solidFill>
      </dgm:spPr>
      <dgm:t>
        <a:bodyPr/>
        <a:lstStyle/>
        <a:p>
          <a:r>
            <a:rPr lang="de-DE" dirty="0"/>
            <a:t>Mündliche Prüfung im Fach „Apothekenpraxis“</a:t>
          </a:r>
        </a:p>
      </dgm:t>
    </dgm:pt>
    <dgm:pt modelId="{7A95227D-897A-41B6-9C7E-C4ABAA66B72E}" type="parTrans" cxnId="{3C2D94CE-9821-4FE4-9B70-8AFBA6C65DDD}">
      <dgm:prSet/>
      <dgm:spPr/>
      <dgm:t>
        <a:bodyPr/>
        <a:lstStyle/>
        <a:p>
          <a:endParaRPr lang="de-DE"/>
        </a:p>
      </dgm:t>
    </dgm:pt>
    <dgm:pt modelId="{D9595CFB-6B0A-4845-BB1C-5DC690D2CD25}" type="sibTrans" cxnId="{3C2D94CE-9821-4FE4-9B70-8AFBA6C65DDD}">
      <dgm:prSet/>
      <dgm:spPr/>
      <dgm:t>
        <a:bodyPr/>
        <a:lstStyle/>
        <a:p>
          <a:endParaRPr lang="de-DE"/>
        </a:p>
      </dgm:t>
    </dgm:pt>
    <dgm:pt modelId="{AF0050D6-C108-4E09-8DF2-B69896F093A3}">
      <dgm:prSet phldrT="[Text]"/>
      <dgm:spPr>
        <a:solidFill>
          <a:srgbClr val="105278"/>
        </a:solidFill>
      </dgm:spPr>
      <dgm:t>
        <a:bodyPr/>
        <a:lstStyle/>
        <a:p>
          <a:r>
            <a:rPr lang="de-DE" dirty="0"/>
            <a:t>Staatlich </a:t>
          </a:r>
          <a:r>
            <a:rPr lang="de-DE" dirty="0" err="1"/>
            <a:t>anerkannte:r</a:t>
          </a:r>
          <a:r>
            <a:rPr lang="de-DE" dirty="0"/>
            <a:t> PTA</a:t>
          </a:r>
        </a:p>
      </dgm:t>
    </dgm:pt>
    <dgm:pt modelId="{7B55E3D5-45B6-4D37-A46B-659ED6EC32FE}" type="parTrans" cxnId="{E6E8BD12-F5F7-464F-80DA-E9C80411A052}">
      <dgm:prSet/>
      <dgm:spPr/>
      <dgm:t>
        <a:bodyPr/>
        <a:lstStyle/>
        <a:p>
          <a:endParaRPr lang="de-DE"/>
        </a:p>
      </dgm:t>
    </dgm:pt>
    <dgm:pt modelId="{0872F660-93FF-47FE-A1D1-21026F6614F6}" type="sibTrans" cxnId="{E6E8BD12-F5F7-464F-80DA-E9C80411A052}">
      <dgm:prSet/>
      <dgm:spPr/>
      <dgm:t>
        <a:bodyPr/>
        <a:lstStyle/>
        <a:p>
          <a:endParaRPr lang="de-DE"/>
        </a:p>
      </dgm:t>
    </dgm:pt>
    <dgm:pt modelId="{D70C1790-087B-4FE3-987C-F292240E22E6}" type="pres">
      <dgm:prSet presAssocID="{C6832ABC-387A-4759-8381-D5AE546FE142}" presName="CompostProcess" presStyleCnt="0">
        <dgm:presLayoutVars>
          <dgm:dir/>
          <dgm:resizeHandles val="exact"/>
        </dgm:presLayoutVars>
      </dgm:prSet>
      <dgm:spPr/>
    </dgm:pt>
    <dgm:pt modelId="{270D3A68-8C1A-454B-9D25-34386641CCE8}" type="pres">
      <dgm:prSet presAssocID="{C6832ABC-387A-4759-8381-D5AE546FE142}" presName="arrow" presStyleLbl="bgShp" presStyleIdx="0" presStyleCnt="1"/>
      <dgm:spPr/>
    </dgm:pt>
    <dgm:pt modelId="{471FBE54-9D70-486A-9962-DF0AC2822BD6}" type="pres">
      <dgm:prSet presAssocID="{C6832ABC-387A-4759-8381-D5AE546FE142}" presName="linearProcess" presStyleCnt="0"/>
      <dgm:spPr/>
    </dgm:pt>
    <dgm:pt modelId="{F3AAFF89-2C9B-43BB-AF3D-5FD22E6AA633}" type="pres">
      <dgm:prSet presAssocID="{42920AD8-48D0-4C91-BDE3-1ECC4A4D547A}" presName="textNode" presStyleLbl="node1" presStyleIdx="0" presStyleCnt="3">
        <dgm:presLayoutVars>
          <dgm:bulletEnabled val="1"/>
        </dgm:presLayoutVars>
      </dgm:prSet>
      <dgm:spPr/>
    </dgm:pt>
    <dgm:pt modelId="{23BBC437-9516-4435-825A-E392D5851CFB}" type="pres">
      <dgm:prSet presAssocID="{25847280-4331-4115-A865-5DF11DF0E1C2}" presName="sibTrans" presStyleCnt="0"/>
      <dgm:spPr/>
    </dgm:pt>
    <dgm:pt modelId="{2A4A9C25-6F42-4529-A235-1B98369F5055}" type="pres">
      <dgm:prSet presAssocID="{89A26B89-2A65-4451-894B-9415CABDB40E}" presName="textNode" presStyleLbl="node1" presStyleIdx="1" presStyleCnt="3">
        <dgm:presLayoutVars>
          <dgm:bulletEnabled val="1"/>
        </dgm:presLayoutVars>
      </dgm:prSet>
      <dgm:spPr/>
    </dgm:pt>
    <dgm:pt modelId="{E5DF5AD1-3321-444A-8131-12A6EE5FE3EE}" type="pres">
      <dgm:prSet presAssocID="{D9595CFB-6B0A-4845-BB1C-5DC690D2CD25}" presName="sibTrans" presStyleCnt="0"/>
      <dgm:spPr/>
    </dgm:pt>
    <dgm:pt modelId="{60937ECA-6B0D-4833-BAD6-6A0FC9734B5E}" type="pres">
      <dgm:prSet presAssocID="{AF0050D6-C108-4E09-8DF2-B69896F093A3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E6E8BD12-F5F7-464F-80DA-E9C80411A052}" srcId="{C6832ABC-387A-4759-8381-D5AE546FE142}" destId="{AF0050D6-C108-4E09-8DF2-B69896F093A3}" srcOrd="2" destOrd="0" parTransId="{7B55E3D5-45B6-4D37-A46B-659ED6EC32FE}" sibTransId="{0872F660-93FF-47FE-A1D1-21026F6614F6}"/>
    <dgm:cxn modelId="{93850230-1D28-491D-B0FC-7B4A7EA38A81}" type="presOf" srcId="{42920AD8-48D0-4C91-BDE3-1ECC4A4D547A}" destId="{F3AAFF89-2C9B-43BB-AF3D-5FD22E6AA633}" srcOrd="0" destOrd="0" presId="urn:microsoft.com/office/officeart/2005/8/layout/hProcess9"/>
    <dgm:cxn modelId="{42517937-02DA-426D-896D-E93FE43568DD}" type="presOf" srcId="{AF0050D6-C108-4E09-8DF2-B69896F093A3}" destId="{60937ECA-6B0D-4833-BAD6-6A0FC9734B5E}" srcOrd="0" destOrd="0" presId="urn:microsoft.com/office/officeart/2005/8/layout/hProcess9"/>
    <dgm:cxn modelId="{BD73A84B-0CD5-408B-87CE-557C1F34C0ED}" type="presOf" srcId="{C6832ABC-387A-4759-8381-D5AE546FE142}" destId="{D70C1790-087B-4FE3-987C-F292240E22E6}" srcOrd="0" destOrd="0" presId="urn:microsoft.com/office/officeart/2005/8/layout/hProcess9"/>
    <dgm:cxn modelId="{52BB66A9-BE0A-4733-9150-A3008840B63B}" type="presOf" srcId="{89A26B89-2A65-4451-894B-9415CABDB40E}" destId="{2A4A9C25-6F42-4529-A235-1B98369F5055}" srcOrd="0" destOrd="0" presId="urn:microsoft.com/office/officeart/2005/8/layout/hProcess9"/>
    <dgm:cxn modelId="{3C2D94CE-9821-4FE4-9B70-8AFBA6C65DDD}" srcId="{C6832ABC-387A-4759-8381-D5AE546FE142}" destId="{89A26B89-2A65-4451-894B-9415CABDB40E}" srcOrd="1" destOrd="0" parTransId="{7A95227D-897A-41B6-9C7E-C4ABAA66B72E}" sibTransId="{D9595CFB-6B0A-4845-BB1C-5DC690D2CD25}"/>
    <dgm:cxn modelId="{80F5B0D5-E9D0-48F4-963F-D0633DD4C4A7}" srcId="{C6832ABC-387A-4759-8381-D5AE546FE142}" destId="{42920AD8-48D0-4C91-BDE3-1ECC4A4D547A}" srcOrd="0" destOrd="0" parTransId="{CC75C99E-DF3F-40E8-8BC4-8D6F1CD70D1F}" sibTransId="{25847280-4331-4115-A865-5DF11DF0E1C2}"/>
    <dgm:cxn modelId="{2DF11026-9C7C-410E-9CBD-EAFA161B707A}" type="presParOf" srcId="{D70C1790-087B-4FE3-987C-F292240E22E6}" destId="{270D3A68-8C1A-454B-9D25-34386641CCE8}" srcOrd="0" destOrd="0" presId="urn:microsoft.com/office/officeart/2005/8/layout/hProcess9"/>
    <dgm:cxn modelId="{F035E005-9C51-4774-A654-51DB3C5B18BC}" type="presParOf" srcId="{D70C1790-087B-4FE3-987C-F292240E22E6}" destId="{471FBE54-9D70-486A-9962-DF0AC2822BD6}" srcOrd="1" destOrd="0" presId="urn:microsoft.com/office/officeart/2005/8/layout/hProcess9"/>
    <dgm:cxn modelId="{A03FED56-C513-42E0-979C-C9D23B0DF514}" type="presParOf" srcId="{471FBE54-9D70-486A-9962-DF0AC2822BD6}" destId="{F3AAFF89-2C9B-43BB-AF3D-5FD22E6AA633}" srcOrd="0" destOrd="0" presId="urn:microsoft.com/office/officeart/2005/8/layout/hProcess9"/>
    <dgm:cxn modelId="{FC5DAEE0-C95A-4B28-95BB-1A0808EEC9D9}" type="presParOf" srcId="{471FBE54-9D70-486A-9962-DF0AC2822BD6}" destId="{23BBC437-9516-4435-825A-E392D5851CFB}" srcOrd="1" destOrd="0" presId="urn:microsoft.com/office/officeart/2005/8/layout/hProcess9"/>
    <dgm:cxn modelId="{11DB5DAD-4DE8-43A7-B312-6061475DAA5A}" type="presParOf" srcId="{471FBE54-9D70-486A-9962-DF0AC2822BD6}" destId="{2A4A9C25-6F42-4529-A235-1B98369F5055}" srcOrd="2" destOrd="0" presId="urn:microsoft.com/office/officeart/2005/8/layout/hProcess9"/>
    <dgm:cxn modelId="{3324E757-9D6B-4114-9C22-3EBFE3332672}" type="presParOf" srcId="{471FBE54-9D70-486A-9962-DF0AC2822BD6}" destId="{E5DF5AD1-3321-444A-8131-12A6EE5FE3EE}" srcOrd="3" destOrd="0" presId="urn:microsoft.com/office/officeart/2005/8/layout/hProcess9"/>
    <dgm:cxn modelId="{B8EFD152-071B-49FF-B41E-9288D664FE71}" type="presParOf" srcId="{471FBE54-9D70-486A-9962-DF0AC2822BD6}" destId="{60937ECA-6B0D-4833-BAD6-6A0FC9734B5E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2CA3B2-9E65-478E-87CC-E2A2EE76DFB5}">
      <dsp:nvSpPr>
        <dsp:cNvPr id="0" name=""/>
        <dsp:cNvSpPr/>
      </dsp:nvSpPr>
      <dsp:spPr>
        <a:xfrm>
          <a:off x="0" y="18270"/>
          <a:ext cx="9327038" cy="614250"/>
        </a:xfrm>
        <a:prstGeom prst="roundRect">
          <a:avLst/>
        </a:prstGeom>
        <a:solidFill>
          <a:srgbClr val="105278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>
              <a:latin typeface="Segoe" panose="020B0502040200020203"/>
            </a:rPr>
            <a:t>Realschulabschluss</a:t>
          </a:r>
        </a:p>
      </dsp:txBody>
      <dsp:txXfrm>
        <a:off x="29985" y="48255"/>
        <a:ext cx="9267068" cy="554280"/>
      </dsp:txXfrm>
    </dsp:sp>
    <dsp:sp modelId="{C2261F06-DBE3-4714-BE9D-AB50D5AE42DF}">
      <dsp:nvSpPr>
        <dsp:cNvPr id="0" name=""/>
        <dsp:cNvSpPr/>
      </dsp:nvSpPr>
      <dsp:spPr>
        <a:xfrm>
          <a:off x="0" y="715066"/>
          <a:ext cx="9327038" cy="614250"/>
        </a:xfrm>
        <a:prstGeom prst="roundRect">
          <a:avLst/>
        </a:prstGeom>
        <a:solidFill>
          <a:srgbClr val="105278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>
              <a:latin typeface="Segoe" panose="020B0502040200020203"/>
            </a:rPr>
            <a:t>Gute Leistungen in Chemie, Biologie und Mathematik</a:t>
          </a:r>
        </a:p>
      </dsp:txBody>
      <dsp:txXfrm>
        <a:off x="29985" y="745051"/>
        <a:ext cx="9267068" cy="554280"/>
      </dsp:txXfrm>
    </dsp:sp>
    <dsp:sp modelId="{E081E313-5A7E-455E-98F2-AAB6AB29E0B4}">
      <dsp:nvSpPr>
        <dsp:cNvPr id="0" name=""/>
        <dsp:cNvSpPr/>
      </dsp:nvSpPr>
      <dsp:spPr>
        <a:xfrm>
          <a:off x="0" y="1401316"/>
          <a:ext cx="9327038" cy="614250"/>
        </a:xfrm>
        <a:prstGeom prst="roundRect">
          <a:avLst/>
        </a:prstGeom>
        <a:solidFill>
          <a:srgbClr val="105278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>
              <a:latin typeface="Segoe" panose="020B0502040200020203"/>
            </a:rPr>
            <a:t>Manuelles</a:t>
          </a:r>
          <a:r>
            <a:rPr lang="de-DE" sz="2400" kern="1200" dirty="0"/>
            <a:t> Geschick</a:t>
          </a:r>
        </a:p>
      </dsp:txBody>
      <dsp:txXfrm>
        <a:off x="29985" y="1431301"/>
        <a:ext cx="9267068" cy="554280"/>
      </dsp:txXfrm>
    </dsp:sp>
    <dsp:sp modelId="{F0522E8B-C9C4-456C-929B-2DD1185C0B35}">
      <dsp:nvSpPr>
        <dsp:cNvPr id="0" name=""/>
        <dsp:cNvSpPr/>
      </dsp:nvSpPr>
      <dsp:spPr>
        <a:xfrm>
          <a:off x="0" y="2087566"/>
          <a:ext cx="9327038" cy="614250"/>
        </a:xfrm>
        <a:prstGeom prst="roundRect">
          <a:avLst/>
        </a:prstGeom>
        <a:solidFill>
          <a:srgbClr val="105278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>
              <a:latin typeface="Segoe" panose="020B0502040200020203"/>
            </a:rPr>
            <a:t>Verantwortungsbewusstsein</a:t>
          </a:r>
        </a:p>
      </dsp:txBody>
      <dsp:txXfrm>
        <a:off x="29985" y="2117551"/>
        <a:ext cx="9267068" cy="554280"/>
      </dsp:txXfrm>
    </dsp:sp>
    <dsp:sp modelId="{5854DB6E-1E2C-4123-838F-C2A39A1236F0}">
      <dsp:nvSpPr>
        <dsp:cNvPr id="0" name=""/>
        <dsp:cNvSpPr/>
      </dsp:nvSpPr>
      <dsp:spPr>
        <a:xfrm>
          <a:off x="0" y="2770135"/>
          <a:ext cx="9327038" cy="614250"/>
        </a:xfrm>
        <a:prstGeom prst="roundRect">
          <a:avLst/>
        </a:prstGeom>
        <a:solidFill>
          <a:srgbClr val="105278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>
              <a:latin typeface="Segoe" panose="020B0502040200020203"/>
            </a:rPr>
            <a:t>Kontaktfreudigkeit</a:t>
          </a:r>
        </a:p>
      </dsp:txBody>
      <dsp:txXfrm>
        <a:off x="29985" y="2800120"/>
        <a:ext cx="9267068" cy="554280"/>
      </dsp:txXfrm>
    </dsp:sp>
    <dsp:sp modelId="{6823A0CB-787A-48E1-A7CF-7DC039FDF488}">
      <dsp:nvSpPr>
        <dsp:cNvPr id="0" name=""/>
        <dsp:cNvSpPr/>
      </dsp:nvSpPr>
      <dsp:spPr>
        <a:xfrm>
          <a:off x="0" y="3460066"/>
          <a:ext cx="9327038" cy="614250"/>
        </a:xfrm>
        <a:prstGeom prst="roundRect">
          <a:avLst/>
        </a:prstGeom>
        <a:solidFill>
          <a:srgbClr val="105278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 Unicode MS"/>
            <a:buNone/>
          </a:pPr>
          <a:r>
            <a:rPr lang="de-DE" sz="2400" kern="1200" spc="-15" dirty="0">
              <a:solidFill>
                <a:schemeClr val="bg1"/>
              </a:solidFill>
              <a:latin typeface="Calibri"/>
              <a:cs typeface="Calibri"/>
            </a:rPr>
            <a:t>Interesse </a:t>
          </a:r>
          <a:r>
            <a:rPr lang="de-DE" sz="2400" kern="1200" spc="-5" dirty="0">
              <a:solidFill>
                <a:schemeClr val="bg1"/>
              </a:solidFill>
              <a:latin typeface="Calibri"/>
              <a:cs typeface="Calibri"/>
            </a:rPr>
            <a:t>am </a:t>
          </a:r>
          <a:r>
            <a:rPr lang="de-DE" sz="2400" kern="1200" spc="-10" dirty="0">
              <a:solidFill>
                <a:schemeClr val="bg1"/>
              </a:solidFill>
              <a:latin typeface="Calibri"/>
              <a:cs typeface="Calibri"/>
            </a:rPr>
            <a:t>Umgang </a:t>
          </a:r>
          <a:r>
            <a:rPr lang="de-DE" sz="2400" kern="1200" spc="-5" dirty="0">
              <a:solidFill>
                <a:schemeClr val="bg1"/>
              </a:solidFill>
              <a:latin typeface="Calibri"/>
              <a:cs typeface="Calibri"/>
            </a:rPr>
            <a:t>mit </a:t>
          </a:r>
          <a:r>
            <a:rPr lang="de-DE" sz="2400" kern="1200" spc="-10" dirty="0">
              <a:solidFill>
                <a:schemeClr val="bg1"/>
              </a:solidFill>
              <a:latin typeface="Calibri"/>
              <a:cs typeface="Calibri"/>
            </a:rPr>
            <a:t>gesunden und </a:t>
          </a:r>
          <a:r>
            <a:rPr lang="de-DE" sz="2400" kern="1200" spc="-25" dirty="0">
              <a:solidFill>
                <a:schemeClr val="bg1"/>
              </a:solidFill>
              <a:latin typeface="Calibri"/>
              <a:cs typeface="Calibri"/>
            </a:rPr>
            <a:t>kranken</a:t>
          </a:r>
          <a:r>
            <a:rPr lang="de-DE" sz="2400" kern="1200" spc="114" dirty="0">
              <a:solidFill>
                <a:schemeClr val="bg1"/>
              </a:solidFill>
              <a:latin typeface="Calibri"/>
              <a:cs typeface="Calibri"/>
            </a:rPr>
            <a:t> </a:t>
          </a:r>
          <a:r>
            <a:rPr lang="de-DE" sz="2400" kern="1200" spc="-5" dirty="0">
              <a:solidFill>
                <a:schemeClr val="bg1"/>
              </a:solidFill>
              <a:latin typeface="Calibri"/>
              <a:cs typeface="Calibri"/>
            </a:rPr>
            <a:t>Menschen</a:t>
          </a:r>
          <a:endParaRPr lang="de-DE" sz="2400" kern="1200" dirty="0">
            <a:solidFill>
              <a:schemeClr val="bg1"/>
            </a:solidFill>
          </a:endParaRPr>
        </a:p>
      </dsp:txBody>
      <dsp:txXfrm>
        <a:off x="29985" y="3490051"/>
        <a:ext cx="9267068" cy="5542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098BE-FA03-4AB6-9AB2-762A09D03671}">
      <dsp:nvSpPr>
        <dsp:cNvPr id="0" name=""/>
        <dsp:cNvSpPr/>
      </dsp:nvSpPr>
      <dsp:spPr>
        <a:xfrm>
          <a:off x="0" y="0"/>
          <a:ext cx="8097012" cy="790098"/>
        </a:xfrm>
        <a:prstGeom prst="roundRect">
          <a:avLst>
            <a:gd name="adj" fmla="val 10000"/>
          </a:avLst>
        </a:prstGeom>
        <a:solidFill>
          <a:srgbClr val="10527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spc="-5" dirty="0">
              <a:solidFill>
                <a:srgbClr val="FFFFFF"/>
              </a:solidFill>
              <a:latin typeface="Segoe" panose="020B0502040200020203"/>
              <a:cs typeface="Calibri"/>
            </a:rPr>
            <a:t>2 </a:t>
          </a:r>
          <a:r>
            <a:rPr lang="de-DE" sz="2400" kern="1200" spc="-10" dirty="0">
              <a:solidFill>
                <a:srgbClr val="FFFFFF"/>
              </a:solidFill>
              <a:latin typeface="Segoe" panose="020B0502040200020203"/>
              <a:cs typeface="Calibri"/>
            </a:rPr>
            <a:t>Jahre </a:t>
          </a:r>
          <a:r>
            <a:rPr lang="de-DE" sz="2400" kern="1200" spc="-15" dirty="0">
              <a:solidFill>
                <a:srgbClr val="FFFFFF"/>
              </a:solidFill>
              <a:latin typeface="Segoe" panose="020B0502040200020203"/>
              <a:cs typeface="Calibri"/>
            </a:rPr>
            <a:t>Berufsfachschule </a:t>
          </a:r>
          <a:r>
            <a:rPr lang="de-DE" sz="2400" kern="1200" spc="-5" dirty="0">
              <a:solidFill>
                <a:srgbClr val="FFFFFF"/>
              </a:solidFill>
              <a:latin typeface="Segoe" panose="020B0502040200020203"/>
              <a:cs typeface="Calibri"/>
            </a:rPr>
            <a:t>(einschließlich 4</a:t>
          </a:r>
          <a:r>
            <a:rPr lang="de-DE" sz="2400" kern="1200" spc="170" dirty="0">
              <a:solidFill>
                <a:srgbClr val="FFFFFF"/>
              </a:solidFill>
              <a:latin typeface="Segoe" panose="020B0502040200020203"/>
              <a:cs typeface="Calibri"/>
            </a:rPr>
            <a:t> </a:t>
          </a:r>
          <a:r>
            <a:rPr lang="de-DE" sz="2400" kern="1200" spc="-25" dirty="0">
              <a:solidFill>
                <a:srgbClr val="FFFFFF"/>
              </a:solidFill>
              <a:latin typeface="Segoe" panose="020B0502040200020203"/>
              <a:cs typeface="Calibri"/>
            </a:rPr>
            <a:t>Wochen </a:t>
          </a:r>
          <a:r>
            <a:rPr lang="de-DE" sz="2400" kern="1200" spc="-10" dirty="0">
              <a:solidFill>
                <a:srgbClr val="FFFFFF"/>
              </a:solidFill>
              <a:latin typeface="Segoe" panose="020B0502040200020203"/>
              <a:cs typeface="Calibri"/>
            </a:rPr>
            <a:t>Orientierungspraktikum)</a:t>
          </a:r>
          <a:endParaRPr lang="de-DE" sz="2400" kern="1200" dirty="0">
            <a:latin typeface="Segoe" panose="020B0502040200020203"/>
          </a:endParaRPr>
        </a:p>
      </dsp:txBody>
      <dsp:txXfrm>
        <a:off x="23141" y="23141"/>
        <a:ext cx="7151992" cy="743816"/>
      </dsp:txXfrm>
    </dsp:sp>
    <dsp:sp modelId="{FA64E186-D92C-426B-93C5-5DC8FD839D6E}">
      <dsp:nvSpPr>
        <dsp:cNvPr id="0" name=""/>
        <dsp:cNvSpPr/>
      </dsp:nvSpPr>
      <dsp:spPr>
        <a:xfrm>
          <a:off x="604647" y="899834"/>
          <a:ext cx="8097012" cy="790098"/>
        </a:xfrm>
        <a:prstGeom prst="roundRect">
          <a:avLst>
            <a:gd name="adj" fmla="val 10000"/>
          </a:avLst>
        </a:prstGeom>
        <a:solidFill>
          <a:srgbClr val="10527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>
              <a:latin typeface="Segoe" panose="020B0502040200020203"/>
            </a:rPr>
            <a:t>1. Abschnitt der staatlichen Prüfung</a:t>
          </a:r>
        </a:p>
      </dsp:txBody>
      <dsp:txXfrm>
        <a:off x="627788" y="922975"/>
        <a:ext cx="6932518" cy="743816"/>
      </dsp:txXfrm>
    </dsp:sp>
    <dsp:sp modelId="{07C2FC1C-3A32-4FB7-A12F-B8E6AA310EC3}">
      <dsp:nvSpPr>
        <dsp:cNvPr id="0" name=""/>
        <dsp:cNvSpPr/>
      </dsp:nvSpPr>
      <dsp:spPr>
        <a:xfrm>
          <a:off x="1209293" y="1799669"/>
          <a:ext cx="8097012" cy="790098"/>
        </a:xfrm>
        <a:prstGeom prst="roundRect">
          <a:avLst>
            <a:gd name="adj" fmla="val 10000"/>
          </a:avLst>
        </a:prstGeom>
        <a:solidFill>
          <a:srgbClr val="10527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>
              <a:latin typeface="Segoe" panose="020B0502040200020203"/>
            </a:rPr>
            <a:t>6 Monate Praktikum in der Apotheke</a:t>
          </a:r>
        </a:p>
      </dsp:txBody>
      <dsp:txXfrm>
        <a:off x="1232434" y="1822810"/>
        <a:ext cx="6932518" cy="743816"/>
      </dsp:txXfrm>
    </dsp:sp>
    <dsp:sp modelId="{E51671B2-139E-48FD-98FA-E58C23A0C543}">
      <dsp:nvSpPr>
        <dsp:cNvPr id="0" name=""/>
        <dsp:cNvSpPr/>
      </dsp:nvSpPr>
      <dsp:spPr>
        <a:xfrm>
          <a:off x="1813940" y="2699504"/>
          <a:ext cx="8097012" cy="790098"/>
        </a:xfrm>
        <a:prstGeom prst="roundRect">
          <a:avLst>
            <a:gd name="adj" fmla="val 10000"/>
          </a:avLst>
        </a:prstGeom>
        <a:solidFill>
          <a:srgbClr val="10527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>
              <a:latin typeface="Segoe" panose="020B0502040200020203"/>
            </a:rPr>
            <a:t>2. Abschnitt der staatlichen Prüfung</a:t>
          </a:r>
        </a:p>
      </dsp:txBody>
      <dsp:txXfrm>
        <a:off x="1837081" y="2722645"/>
        <a:ext cx="6932518" cy="743816"/>
      </dsp:txXfrm>
    </dsp:sp>
    <dsp:sp modelId="{03B587A9-7B79-4E74-AA25-059EC9108E67}">
      <dsp:nvSpPr>
        <dsp:cNvPr id="0" name=""/>
        <dsp:cNvSpPr/>
      </dsp:nvSpPr>
      <dsp:spPr>
        <a:xfrm>
          <a:off x="2418587" y="3599339"/>
          <a:ext cx="8097012" cy="790098"/>
        </a:xfrm>
        <a:prstGeom prst="roundRect">
          <a:avLst>
            <a:gd name="adj" fmla="val 10000"/>
          </a:avLst>
        </a:prstGeom>
        <a:solidFill>
          <a:srgbClr val="10527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>
              <a:latin typeface="Segoe" panose="020B0502040200020203"/>
            </a:rPr>
            <a:t>Erteilung der Erlaubnis zur Ausübung des PTA-Berufs</a:t>
          </a:r>
        </a:p>
      </dsp:txBody>
      <dsp:txXfrm>
        <a:off x="2441728" y="3622480"/>
        <a:ext cx="6932518" cy="743816"/>
      </dsp:txXfrm>
    </dsp:sp>
    <dsp:sp modelId="{62F91FBE-D4A3-4F06-BDE8-49EA389A85AE}">
      <dsp:nvSpPr>
        <dsp:cNvPr id="0" name=""/>
        <dsp:cNvSpPr/>
      </dsp:nvSpPr>
      <dsp:spPr>
        <a:xfrm>
          <a:off x="7583447" y="577211"/>
          <a:ext cx="513564" cy="513564"/>
        </a:xfrm>
        <a:prstGeom prst="downArrow">
          <a:avLst>
            <a:gd name="adj1" fmla="val 55000"/>
            <a:gd name="adj2" fmla="val 45000"/>
          </a:avLst>
        </a:prstGeom>
        <a:solidFill>
          <a:srgbClr val="83BA3A">
            <a:alpha val="90000"/>
          </a:srgbClr>
        </a:solidFill>
        <a:ln w="12700" cap="flat" cmpd="sng" algn="ctr">
          <a:solidFill>
            <a:srgbClr val="83BA3A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300" kern="1200"/>
        </a:p>
      </dsp:txBody>
      <dsp:txXfrm>
        <a:off x="7698999" y="577211"/>
        <a:ext cx="282460" cy="386457"/>
      </dsp:txXfrm>
    </dsp:sp>
    <dsp:sp modelId="{CBA5D1CE-8F59-4DBD-BE43-1B59512500B1}">
      <dsp:nvSpPr>
        <dsp:cNvPr id="0" name=""/>
        <dsp:cNvSpPr/>
      </dsp:nvSpPr>
      <dsp:spPr>
        <a:xfrm>
          <a:off x="8188094" y="1477045"/>
          <a:ext cx="513564" cy="513564"/>
        </a:xfrm>
        <a:prstGeom prst="downArrow">
          <a:avLst>
            <a:gd name="adj1" fmla="val 55000"/>
            <a:gd name="adj2" fmla="val 45000"/>
          </a:avLst>
        </a:prstGeom>
        <a:solidFill>
          <a:srgbClr val="83BA3A">
            <a:alpha val="90000"/>
          </a:srgbClr>
        </a:solidFill>
        <a:ln w="12700" cap="flat" cmpd="sng" algn="ctr">
          <a:solidFill>
            <a:srgbClr val="83BA3A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300" kern="1200"/>
        </a:p>
      </dsp:txBody>
      <dsp:txXfrm>
        <a:off x="8303646" y="1477045"/>
        <a:ext cx="282460" cy="386457"/>
      </dsp:txXfrm>
    </dsp:sp>
    <dsp:sp modelId="{1C8A61AE-5294-4F7F-AF6D-FC2CCEA22333}">
      <dsp:nvSpPr>
        <dsp:cNvPr id="0" name=""/>
        <dsp:cNvSpPr/>
      </dsp:nvSpPr>
      <dsp:spPr>
        <a:xfrm>
          <a:off x="8792741" y="2363712"/>
          <a:ext cx="513564" cy="513564"/>
        </a:xfrm>
        <a:prstGeom prst="downArrow">
          <a:avLst>
            <a:gd name="adj1" fmla="val 55000"/>
            <a:gd name="adj2" fmla="val 45000"/>
          </a:avLst>
        </a:prstGeom>
        <a:solidFill>
          <a:srgbClr val="83BA3A">
            <a:alpha val="90000"/>
          </a:srgbClr>
        </a:solidFill>
        <a:ln w="12700" cap="flat" cmpd="sng" algn="ctr">
          <a:solidFill>
            <a:srgbClr val="83BA3A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300" kern="1200"/>
        </a:p>
      </dsp:txBody>
      <dsp:txXfrm>
        <a:off x="8908293" y="2363712"/>
        <a:ext cx="282460" cy="386457"/>
      </dsp:txXfrm>
    </dsp:sp>
    <dsp:sp modelId="{3EC8E951-8B86-410E-9B63-8E70E0A6EA93}">
      <dsp:nvSpPr>
        <dsp:cNvPr id="0" name=""/>
        <dsp:cNvSpPr/>
      </dsp:nvSpPr>
      <dsp:spPr>
        <a:xfrm>
          <a:off x="9397388" y="3272326"/>
          <a:ext cx="513564" cy="513564"/>
        </a:xfrm>
        <a:prstGeom prst="downArrow">
          <a:avLst>
            <a:gd name="adj1" fmla="val 55000"/>
            <a:gd name="adj2" fmla="val 45000"/>
          </a:avLst>
        </a:prstGeom>
        <a:solidFill>
          <a:srgbClr val="83BA3A">
            <a:alpha val="90000"/>
          </a:srgbClr>
        </a:solidFill>
        <a:ln w="12700" cap="flat" cmpd="sng" algn="ctr">
          <a:solidFill>
            <a:srgbClr val="83BA3A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300" kern="1200"/>
        </a:p>
      </dsp:txBody>
      <dsp:txXfrm>
        <a:off x="9512940" y="3272326"/>
        <a:ext cx="282460" cy="3864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0D3A68-8C1A-454B-9D25-34386641CCE8}">
      <dsp:nvSpPr>
        <dsp:cNvPr id="0" name=""/>
        <dsp:cNvSpPr/>
      </dsp:nvSpPr>
      <dsp:spPr>
        <a:xfrm>
          <a:off x="788669" y="0"/>
          <a:ext cx="8938260" cy="438943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AAFF89-2C9B-43BB-AF3D-5FD22E6AA633}">
      <dsp:nvSpPr>
        <dsp:cNvPr id="0" name=""/>
        <dsp:cNvSpPr/>
      </dsp:nvSpPr>
      <dsp:spPr>
        <a:xfrm>
          <a:off x="11296" y="1316831"/>
          <a:ext cx="3384708" cy="1755775"/>
        </a:xfrm>
        <a:prstGeom prst="roundRect">
          <a:avLst/>
        </a:prstGeom>
        <a:solidFill>
          <a:srgbClr val="10527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Nach zwei Jahren Berufsfachschule</a:t>
          </a:r>
        </a:p>
      </dsp:txBody>
      <dsp:txXfrm>
        <a:off x="97006" y="1402541"/>
        <a:ext cx="3213288" cy="1584355"/>
      </dsp:txXfrm>
    </dsp:sp>
    <dsp:sp modelId="{2A4A9C25-6F42-4529-A235-1B98369F5055}">
      <dsp:nvSpPr>
        <dsp:cNvPr id="0" name=""/>
        <dsp:cNvSpPr/>
      </dsp:nvSpPr>
      <dsp:spPr>
        <a:xfrm>
          <a:off x="3565445" y="1289125"/>
          <a:ext cx="3384708" cy="1755775"/>
        </a:xfrm>
        <a:prstGeom prst="roundRect">
          <a:avLst/>
        </a:prstGeom>
        <a:solidFill>
          <a:srgbClr val="10527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Einschließlich vier Wochen Orientierungspraktikum</a:t>
          </a:r>
        </a:p>
      </dsp:txBody>
      <dsp:txXfrm>
        <a:off x="3651155" y="1374835"/>
        <a:ext cx="3213288" cy="1584355"/>
      </dsp:txXfrm>
    </dsp:sp>
    <dsp:sp modelId="{60937ECA-6B0D-4833-BAD6-6A0FC9734B5E}">
      <dsp:nvSpPr>
        <dsp:cNvPr id="0" name=""/>
        <dsp:cNvSpPr/>
      </dsp:nvSpPr>
      <dsp:spPr>
        <a:xfrm>
          <a:off x="7119595" y="1316831"/>
          <a:ext cx="3384708" cy="1755775"/>
        </a:xfrm>
        <a:prstGeom prst="roundRect">
          <a:avLst/>
        </a:prstGeom>
        <a:solidFill>
          <a:srgbClr val="10527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Schriftliche, mündliche  und praktische Prüfungen</a:t>
          </a:r>
        </a:p>
      </dsp:txBody>
      <dsp:txXfrm>
        <a:off x="7205305" y="1402541"/>
        <a:ext cx="3213288" cy="15843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0D3A68-8C1A-454B-9D25-34386641CCE8}">
      <dsp:nvSpPr>
        <dsp:cNvPr id="0" name=""/>
        <dsp:cNvSpPr/>
      </dsp:nvSpPr>
      <dsp:spPr>
        <a:xfrm>
          <a:off x="788669" y="0"/>
          <a:ext cx="8938260" cy="438943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AAFF89-2C9B-43BB-AF3D-5FD22E6AA633}">
      <dsp:nvSpPr>
        <dsp:cNvPr id="0" name=""/>
        <dsp:cNvSpPr/>
      </dsp:nvSpPr>
      <dsp:spPr>
        <a:xfrm>
          <a:off x="11296" y="1316831"/>
          <a:ext cx="3384708" cy="1755775"/>
        </a:xfrm>
        <a:prstGeom prst="roundRect">
          <a:avLst/>
        </a:prstGeom>
        <a:solidFill>
          <a:srgbClr val="10527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000" kern="1200" dirty="0"/>
            <a:t>Nach Abschluss der praktischen Ausbildung</a:t>
          </a:r>
        </a:p>
      </dsp:txBody>
      <dsp:txXfrm>
        <a:off x="97006" y="1402541"/>
        <a:ext cx="3213288" cy="1584355"/>
      </dsp:txXfrm>
    </dsp:sp>
    <dsp:sp modelId="{2A4A9C25-6F42-4529-A235-1B98369F5055}">
      <dsp:nvSpPr>
        <dsp:cNvPr id="0" name=""/>
        <dsp:cNvSpPr/>
      </dsp:nvSpPr>
      <dsp:spPr>
        <a:xfrm>
          <a:off x="3565445" y="1316831"/>
          <a:ext cx="3384708" cy="1755775"/>
        </a:xfrm>
        <a:prstGeom prst="roundRect">
          <a:avLst/>
        </a:prstGeom>
        <a:solidFill>
          <a:srgbClr val="10527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000" kern="1200" dirty="0"/>
            <a:t>Mündliche Prüfung im Fach „Apothekenpraxis“</a:t>
          </a:r>
        </a:p>
      </dsp:txBody>
      <dsp:txXfrm>
        <a:off x="3651155" y="1402541"/>
        <a:ext cx="3213288" cy="1584355"/>
      </dsp:txXfrm>
    </dsp:sp>
    <dsp:sp modelId="{60937ECA-6B0D-4833-BAD6-6A0FC9734B5E}">
      <dsp:nvSpPr>
        <dsp:cNvPr id="0" name=""/>
        <dsp:cNvSpPr/>
      </dsp:nvSpPr>
      <dsp:spPr>
        <a:xfrm>
          <a:off x="7119595" y="1316831"/>
          <a:ext cx="3384708" cy="1755775"/>
        </a:xfrm>
        <a:prstGeom prst="roundRect">
          <a:avLst/>
        </a:prstGeom>
        <a:solidFill>
          <a:srgbClr val="10527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000" kern="1200" dirty="0"/>
            <a:t>Staatlich </a:t>
          </a:r>
          <a:r>
            <a:rPr lang="de-DE" sz="3000" kern="1200" dirty="0" err="1"/>
            <a:t>anerkannte:r</a:t>
          </a:r>
          <a:r>
            <a:rPr lang="de-DE" sz="3000" kern="1200" dirty="0"/>
            <a:t> PTA</a:t>
          </a:r>
        </a:p>
      </dsp:txBody>
      <dsp:txXfrm>
        <a:off x="7205305" y="1402541"/>
        <a:ext cx="3213288" cy="15843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DF95B5-3F2D-7E44-9BC6-E35561DF29E5}" type="datetimeFigureOut">
              <a:rPr lang="de-DE" smtClean="0"/>
              <a:t>06.02.2024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58715A-22B1-264E-9F97-1B4FC9FA46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8652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8715A-22B1-264E-9F97-1B4FC9FA469C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5763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76D16FD3-3C6B-FA4E-AFD0-9A54CDD17DE6}"/>
              </a:ext>
            </a:extLst>
          </p:cNvPr>
          <p:cNvSpPr/>
          <p:nvPr userDrawn="1"/>
        </p:nvSpPr>
        <p:spPr>
          <a:xfrm>
            <a:off x="0" y="6023728"/>
            <a:ext cx="12192000" cy="834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D8FA1FC-AD59-1747-A20C-276C11D42F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7682846" y="1452513"/>
            <a:ext cx="6099142" cy="609914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89046F6-4CC8-114D-89C3-72CCFDBD1B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0395" y="2630652"/>
            <a:ext cx="8893405" cy="1875358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08BBC25-AB00-BF49-B420-B02B910E3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1769" y="766335"/>
            <a:ext cx="3875052" cy="1614605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8502645F-FF90-2348-9F4C-EA6C6CAC1DAE}"/>
              </a:ext>
            </a:extLst>
          </p:cNvPr>
          <p:cNvSpPr/>
          <p:nvPr userDrawn="1"/>
        </p:nvSpPr>
        <p:spPr>
          <a:xfrm>
            <a:off x="2573517" y="4647415"/>
            <a:ext cx="1998482" cy="45719"/>
          </a:xfrm>
          <a:prstGeom prst="rect">
            <a:avLst/>
          </a:prstGeom>
          <a:solidFill>
            <a:srgbClr val="83B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6540239-3D67-A744-8E66-05A224691F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60395" y="4854808"/>
            <a:ext cx="8893406" cy="1168919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99089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5DEBB04-3094-B14E-A577-FAF218073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Apothekerkammer Berlin – PTA-Berufsbild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33BD002-D6C5-9243-A1E7-70BC97D8D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4C1AB-65AE-1F42-BA4D-7DD90C9243E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6666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AF70C6D-0831-3048-A113-5430F7BB8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Apothekerkammer Berlin – PTA-Berufsbild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C2497FB-5C06-FE46-83CC-87A8FC41E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7646"/>
            <a:ext cx="3932237" cy="107465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2B6645-6F96-B446-B036-B9C5EEC98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367647"/>
            <a:ext cx="6172200" cy="549340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1314645-3707-0C4F-BBC2-C605343800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27142"/>
            <a:ext cx="3932237" cy="4341846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A223F5F-C588-884E-B2D9-B9B602F14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4C1AB-65AE-1F42-BA4D-7DD90C9243E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0222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EEC681D-2F33-3946-BC28-55F40C093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Apothekerkammer Berlin – PTA-Berufsbild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82A9D03-B267-3443-B5FA-3172DD21E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7646"/>
            <a:ext cx="3932237" cy="105580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AD11BE3-4B1E-4A4A-BAB7-566E47097B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367647"/>
            <a:ext cx="6172200" cy="55712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B613492-F55F-0A46-8358-EA2C9823A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27141"/>
            <a:ext cx="3932237" cy="441174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88F84DC-342F-9645-A813-18EE0B967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4C1AB-65AE-1F42-BA4D-7DD90C9243E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0424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CF82A0B-1CBE-6B48-8582-4B1926FFF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Apothekerkammer Berlin – PTA-Berufsbild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9A49C56-2DF1-6A42-A0C0-7D49E3526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94501CF-6C1E-094F-8940-41EF0B5FBB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756B100-B785-534F-926F-97B1B3198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4C1AB-65AE-1F42-BA4D-7DD90C9243E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9960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A37066-5A5E-9740-9391-E02ED9ADB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Apothekerkammer Berlin – PTA-Berufsbild</a:t>
            </a:r>
          </a:p>
        </p:txBody>
      </p:sp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BD6973D-AFCA-7648-8D52-6090F39DE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564335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A2D4D58-8836-7B47-B9E0-5B9E29362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564335"/>
          </a:xfrm>
        </p:spPr>
        <p:txBody>
          <a:bodyPr vert="eaVert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04EE4F-511E-C040-BB5B-BD30EE7BD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4C1AB-65AE-1F42-BA4D-7DD90C9243E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54177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297129C2-D655-B64E-893E-9FCF5C016129}"/>
              </a:ext>
            </a:extLst>
          </p:cNvPr>
          <p:cNvSpPr/>
          <p:nvPr userDrawn="1"/>
        </p:nvSpPr>
        <p:spPr>
          <a:xfrm>
            <a:off x="0" y="6023728"/>
            <a:ext cx="12192000" cy="834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CB400EA-C896-874C-8BAE-A4D67C8942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89229" y="2639506"/>
            <a:ext cx="7013542" cy="127404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dirty="0"/>
              <a:t>Vielen Dank.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204912B-E833-6A48-B72E-0702E41A1EF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589229" y="4396933"/>
            <a:ext cx="7013542" cy="1589090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rgbClr val="105278"/>
                </a:solidFill>
                <a:latin typeface="Segoe" panose="020B05020402000202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Ihre Apothekerkammer Berlin</a:t>
            </a:r>
          </a:p>
          <a:p>
            <a:r>
              <a:rPr lang="de-DE" dirty="0"/>
              <a:t>Littenstraße 10  •  10179 Berlin</a:t>
            </a:r>
          </a:p>
          <a:p>
            <a:r>
              <a:rPr lang="de-DE" dirty="0" err="1"/>
              <a:t>www.akberlin.de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B42056A-ED0B-954B-8E15-C0C7D726B8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95421" y="1138551"/>
            <a:ext cx="2931737" cy="122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28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ückseite für den Dru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297129C2-D655-B64E-893E-9FCF5C016129}"/>
              </a:ext>
            </a:extLst>
          </p:cNvPr>
          <p:cNvSpPr/>
          <p:nvPr userDrawn="1"/>
        </p:nvSpPr>
        <p:spPr>
          <a:xfrm>
            <a:off x="0" y="6023728"/>
            <a:ext cx="12192000" cy="834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204912B-E833-6A48-B72E-0702E41A1EF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015817" y="3359985"/>
            <a:ext cx="5822623" cy="1400551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rgbClr val="105278"/>
                </a:solidFill>
                <a:latin typeface="Segoe" panose="020B05020402000202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Apothekerkammer Berlin</a:t>
            </a:r>
          </a:p>
          <a:p>
            <a:r>
              <a:rPr lang="de-DE" dirty="0"/>
              <a:t>Littenstraße 10  •  10179 Berlin</a:t>
            </a:r>
          </a:p>
          <a:p>
            <a:r>
              <a:rPr lang="de-DE" dirty="0" err="1"/>
              <a:t>www.akberlin.de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B42056A-ED0B-954B-8E15-C0C7D726B8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32288" y="1902122"/>
            <a:ext cx="2931737" cy="122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77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76D16FD3-3C6B-FA4E-AFD0-9A54CDD17DE6}"/>
              </a:ext>
            </a:extLst>
          </p:cNvPr>
          <p:cNvSpPr/>
          <p:nvPr userDrawn="1"/>
        </p:nvSpPr>
        <p:spPr>
          <a:xfrm>
            <a:off x="0" y="6023728"/>
            <a:ext cx="12192000" cy="834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AD33DF1-315B-B841-87C0-200B9968D1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6167"/>
          <a:stretch/>
        </p:blipFill>
        <p:spPr>
          <a:xfrm>
            <a:off x="1" y="0"/>
            <a:ext cx="3374796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89046F6-4CC8-114D-89C3-72CCFDBD1B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19137" y="2017911"/>
            <a:ext cx="6542199" cy="1875358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08BBC25-AB00-BF49-B420-B02B910E3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4162" y="546642"/>
            <a:ext cx="2931737" cy="1221557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8502645F-FF90-2348-9F4C-EA6C6CAC1DAE}"/>
              </a:ext>
            </a:extLst>
          </p:cNvPr>
          <p:cNvSpPr/>
          <p:nvPr userDrawn="1"/>
        </p:nvSpPr>
        <p:spPr>
          <a:xfrm>
            <a:off x="4732259" y="4741686"/>
            <a:ext cx="1998482" cy="45719"/>
          </a:xfrm>
          <a:prstGeom prst="rect">
            <a:avLst/>
          </a:prstGeom>
          <a:solidFill>
            <a:srgbClr val="83B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6540239-3D67-A744-8E66-05A224691F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9137" y="4949079"/>
            <a:ext cx="6542199" cy="1168919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97357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297129C2-D655-B64E-893E-9FCF5C016129}"/>
              </a:ext>
            </a:extLst>
          </p:cNvPr>
          <p:cNvSpPr/>
          <p:nvPr userDrawn="1"/>
        </p:nvSpPr>
        <p:spPr>
          <a:xfrm>
            <a:off x="0" y="6023728"/>
            <a:ext cx="12192000" cy="834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7E61358-DFB5-8643-997D-925151313E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7682846" y="1452513"/>
            <a:ext cx="6099142" cy="609914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CB400EA-C896-874C-8BAE-A4D67C894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4532" y="2017336"/>
            <a:ext cx="9612918" cy="188536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204912B-E833-6A48-B72E-0702E41A1E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34532" y="4155830"/>
            <a:ext cx="9612918" cy="150018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105278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B42056A-ED0B-954B-8E15-C0C7D726B8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1850" y="546642"/>
            <a:ext cx="2931737" cy="122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66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trenner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C08A9B7C-9E25-5E41-90B2-C18200534851}"/>
              </a:ext>
            </a:extLst>
          </p:cNvPr>
          <p:cNvSpPr/>
          <p:nvPr userDrawn="1"/>
        </p:nvSpPr>
        <p:spPr>
          <a:xfrm>
            <a:off x="0" y="-65988"/>
            <a:ext cx="12192000" cy="6923988"/>
          </a:xfrm>
          <a:prstGeom prst="rect">
            <a:avLst/>
          </a:prstGeom>
          <a:solidFill>
            <a:srgbClr val="83B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0568103-9F03-F142-940D-29E56074C6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7682846" y="1452513"/>
            <a:ext cx="6099142" cy="609914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D209E7F-C28E-F24F-9DC9-8603295AD1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1850" y="546641"/>
            <a:ext cx="2922146" cy="121756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CB400EA-C896-874C-8BAE-A4D67C894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4532" y="2017336"/>
            <a:ext cx="9612918" cy="1885361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204912B-E833-6A48-B72E-0702E41A1E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34532" y="4155830"/>
            <a:ext cx="9612918" cy="150018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105278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</p:spTree>
    <p:extLst>
      <p:ext uri="{BB962C8B-B14F-4D97-AF65-F5344CB8AC3E}">
        <p14:creationId xmlns:p14="http://schemas.microsoft.com/office/powerpoint/2010/main" val="111204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trenner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C08A9B7C-9E25-5E41-90B2-C18200534851}"/>
              </a:ext>
            </a:extLst>
          </p:cNvPr>
          <p:cNvSpPr/>
          <p:nvPr userDrawn="1"/>
        </p:nvSpPr>
        <p:spPr>
          <a:xfrm>
            <a:off x="0" y="-65988"/>
            <a:ext cx="12192000" cy="6923988"/>
          </a:xfrm>
          <a:prstGeom prst="rect">
            <a:avLst/>
          </a:prstGeom>
          <a:solidFill>
            <a:srgbClr val="105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105278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0568103-9F03-F142-940D-29E56074C6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7682846" y="1452513"/>
            <a:ext cx="6099142" cy="609914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D209E7F-C28E-F24F-9DC9-8603295AD1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1850" y="546641"/>
            <a:ext cx="2922146" cy="121756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CB400EA-C896-874C-8BAE-A4D67C894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4532" y="2017336"/>
            <a:ext cx="9612918" cy="1885361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204912B-E833-6A48-B72E-0702E41A1E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34532" y="4155830"/>
            <a:ext cx="9612918" cy="150018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83BA3A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98390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42B45C3-5CF7-5947-AA85-6998A8BF9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Apothekerkammer Berlin – PTA-Berufsbild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624F300-F005-084B-A4B9-00AE1C6E1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8483618-5B1B-904B-ADC5-EAB37E872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4C1AB-65AE-1F42-BA4D-7DD90C9243EB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40F52A0F-416B-741B-DFED-D4B2935B8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621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48859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6D01145-F053-B542-A967-7526AB8CD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Apothekerkammer Berlin – PTA-Berufsbild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E6364F2-54AC-0C47-8F90-6A2286C2E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291E22-0328-834A-91F3-20CC5D1354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42821"/>
            <a:ext cx="5181600" cy="435133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4060C5E-3896-B144-83D5-D65FFA8C03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42821"/>
            <a:ext cx="5181600" cy="435133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266703B-E853-A345-96AA-EE60FA85C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4C1AB-65AE-1F42-BA4D-7DD90C9243E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4189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3E93D7B-25D1-4F41-8B08-6BB07B345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Apothekerkammer Berlin – PTA-Berufsbild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E281F4-2DAD-704E-A484-E3E0A919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067749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6A2E066-A71C-CF4C-8C46-C64F3DE3E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30334"/>
            <a:ext cx="5157787" cy="64725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235B2A1-1B52-774F-AE01-F8D8AAB1B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75052"/>
            <a:ext cx="5157787" cy="3914611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A22CACB-A165-AD47-8564-994408BBF4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30334"/>
            <a:ext cx="5183188" cy="64725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02AE3B4-6A88-8141-A212-1B8BFEA69E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75052"/>
            <a:ext cx="5183188" cy="3914611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CBB9425-7DAF-8048-B0E3-9883DEE41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4C1AB-65AE-1F42-BA4D-7DD90C9243E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1238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2C9268A-F0D0-0143-94E2-AF3550036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Apothekerkammer Berlin – PTA-Berufsbild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6290857-188E-644C-8C41-31C0D93E9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A085265-4AB5-364D-9CE1-04657F280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4C1AB-65AE-1F42-BA4D-7DD90C9243E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7595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941A30E-8E03-3C42-A983-8EC4AD983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6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C209CB9-C3FF-B34E-9676-79BE8D3897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40141"/>
            <a:ext cx="10515600" cy="4389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9248623-075D-2B4E-A1F1-B44804E767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26762" y="6214945"/>
            <a:ext cx="79648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105278"/>
                </a:solidFill>
                <a:latin typeface="Segoe" panose="020B0502040200020203" pitchFamily="34" charset="77"/>
              </a:defRPr>
            </a:lvl1pPr>
          </a:lstStyle>
          <a:p>
            <a:r>
              <a:rPr lang="de-DE" dirty="0"/>
              <a:t>Apothekerkammer Berlin – PTA-Berufsbild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7C29D0F-D8B1-C442-9EEC-C70C0F3B79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39546" y="6214945"/>
            <a:ext cx="13142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105278"/>
                </a:solidFill>
                <a:latin typeface="Segoe" panose="020B0502040200020203" pitchFamily="34" charset="77"/>
              </a:defRPr>
            </a:lvl1pPr>
          </a:lstStyle>
          <a:p>
            <a:fld id="{C684C1AB-65AE-1F42-BA4D-7DD90C9243EB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BDBB79E-54C6-5046-A1F5-73E5036B5DC9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17693" y="6151934"/>
            <a:ext cx="1242060" cy="51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45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61" r:id="rId4"/>
    <p:sldLayoutId id="2147483662" r:id="rId5"/>
    <p:sldLayoutId id="2147483650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3" r:id="rId15"/>
    <p:sldLayoutId id="2147483664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83BA3A"/>
          </a:solidFill>
          <a:latin typeface="Segoe Semibold" panose="020B050204020002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rgbClr val="105278"/>
          </a:solidFill>
          <a:latin typeface="Segoe" panose="020B050204020002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lindow.de/" TargetMode="External"/><Relationship Id="rId2" Type="http://schemas.openxmlformats.org/officeDocument/2006/relationships/hyperlink" Target="http://www.lette-verein.de/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74843E-34BA-654B-99C6-06BAFED503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marL="12700">
              <a:lnSpc>
                <a:spcPct val="100000"/>
              </a:lnSpc>
            </a:pPr>
            <a:r>
              <a:rPr lang="de-DE" sz="5000" b="1" spc="-5" dirty="0" err="1">
                <a:latin typeface="Segoe UI Semibold"/>
                <a:cs typeface="Segoe UI Semibold"/>
              </a:rPr>
              <a:t>Pharmazeutisch-technische:r</a:t>
            </a:r>
            <a:r>
              <a:rPr lang="de-DE" sz="5000" b="1" spc="-5" dirty="0">
                <a:latin typeface="Segoe UI Semibold"/>
                <a:cs typeface="Segoe UI Semibold"/>
              </a:rPr>
              <a:t> </a:t>
            </a:r>
            <a:r>
              <a:rPr lang="de-DE" sz="5000" b="1" spc="-10" dirty="0" err="1">
                <a:latin typeface="Segoe UI Semibold"/>
                <a:cs typeface="Segoe UI Semibold"/>
              </a:rPr>
              <a:t>Assistent:in</a:t>
            </a:r>
            <a:r>
              <a:rPr lang="de-DE" sz="5000" b="1" spc="25" dirty="0">
                <a:latin typeface="Segoe UI Semibold"/>
                <a:cs typeface="Segoe UI Semibold"/>
              </a:rPr>
              <a:t> </a:t>
            </a:r>
            <a:r>
              <a:rPr lang="de-DE" sz="5000" b="1" spc="-55" dirty="0">
                <a:latin typeface="Segoe UI Semibold"/>
                <a:cs typeface="Segoe UI Semibold"/>
              </a:rPr>
              <a:t>(PTA)</a:t>
            </a:r>
            <a:endParaRPr lang="de-DE" sz="5000" dirty="0">
              <a:latin typeface="Segoe UI Semibold"/>
              <a:cs typeface="Segoe UI Semibold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6FB6E5E-494B-8846-BEF5-DCD10430EA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Ausbildung und Tätigkeitsfelder</a:t>
            </a:r>
          </a:p>
        </p:txBody>
      </p:sp>
    </p:spTree>
    <p:extLst>
      <p:ext uri="{BB962C8B-B14F-4D97-AF65-F5344CB8AC3E}">
        <p14:creationId xmlns:p14="http://schemas.microsoft.com/office/powerpoint/2010/main" val="788058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74843E-34BA-654B-99C6-06BAFED50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Unterricht an der PTA-Schule (Praxis)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6FB6E5E-494B-8846-BEF5-DCD10430EA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42821"/>
            <a:ext cx="10515599" cy="4351338"/>
          </a:xfrm>
        </p:spPr>
        <p:txBody>
          <a:bodyPr>
            <a:normAutofit/>
          </a:bodyPr>
          <a:lstStyle/>
          <a:p>
            <a:pPr marL="241300" indent="-228600">
              <a:lnSpc>
                <a:spcPct val="100000"/>
              </a:lnSpc>
              <a:spcBef>
                <a:spcPts val="1305"/>
              </a:spcBef>
              <a:buSzPct val="89583"/>
              <a:buFont typeface="Arial"/>
              <a:buChar char="•"/>
              <a:tabLst>
                <a:tab pos="240665" algn="l"/>
                <a:tab pos="241300" algn="l"/>
              </a:tabLst>
            </a:pPr>
            <a:endParaRPr lang="de-DE" sz="2400" spc="-5" dirty="0">
              <a:solidFill>
                <a:srgbClr val="0F5278"/>
              </a:solidFill>
              <a:latin typeface="Segoe" panose="020B0502040200020203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1275"/>
              </a:spcBef>
              <a:buSzPct val="89285"/>
              <a:buFont typeface="Arial"/>
              <a:buChar char="•"/>
              <a:tabLst>
                <a:tab pos="241935" algn="l"/>
              </a:tabLst>
            </a:pPr>
            <a:r>
              <a:rPr lang="de-DE" sz="2400" spc="-5" dirty="0">
                <a:solidFill>
                  <a:srgbClr val="0F5278"/>
                </a:solidFill>
                <a:latin typeface="Segoe" panose="020B0502040200020203"/>
                <a:cs typeface="Segoe UI"/>
              </a:rPr>
              <a:t>Galenische</a:t>
            </a:r>
            <a:r>
              <a:rPr lang="de-DE" sz="2400" spc="-55" dirty="0">
                <a:solidFill>
                  <a:srgbClr val="0F5278"/>
                </a:solidFill>
                <a:latin typeface="Segoe" panose="020B0502040200020203"/>
                <a:cs typeface="Segoe UI"/>
              </a:rPr>
              <a:t> </a:t>
            </a:r>
            <a:r>
              <a:rPr lang="de-DE" sz="2400" spc="-5" dirty="0">
                <a:solidFill>
                  <a:srgbClr val="0F5278"/>
                </a:solidFill>
                <a:latin typeface="Segoe" panose="020B0502040200020203"/>
                <a:cs typeface="Segoe UI"/>
              </a:rPr>
              <a:t>Übungen</a:t>
            </a:r>
            <a:endParaRPr lang="de-DE" sz="2400" dirty="0">
              <a:latin typeface="Segoe" panose="020B0502040200020203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1260"/>
              </a:spcBef>
              <a:buSzPct val="89285"/>
              <a:buFont typeface="Arial"/>
              <a:buChar char="•"/>
              <a:tabLst>
                <a:tab pos="241935" algn="l"/>
              </a:tabLst>
            </a:pPr>
            <a:r>
              <a:rPr lang="de-DE" sz="2400" spc="-5" dirty="0">
                <a:solidFill>
                  <a:srgbClr val="0F5278"/>
                </a:solidFill>
                <a:latin typeface="Segoe" panose="020B0502040200020203"/>
                <a:cs typeface="Segoe UI"/>
              </a:rPr>
              <a:t>Chem.-pharm.</a:t>
            </a:r>
            <a:r>
              <a:rPr lang="de-DE" sz="2400" spc="-25" dirty="0">
                <a:solidFill>
                  <a:srgbClr val="0F5278"/>
                </a:solidFill>
                <a:latin typeface="Segoe" panose="020B0502040200020203"/>
                <a:cs typeface="Segoe UI"/>
              </a:rPr>
              <a:t> </a:t>
            </a:r>
            <a:r>
              <a:rPr lang="de-DE" sz="2400" spc="-5" dirty="0">
                <a:solidFill>
                  <a:srgbClr val="0F5278"/>
                </a:solidFill>
                <a:latin typeface="Segoe" panose="020B0502040200020203"/>
                <a:cs typeface="Segoe UI"/>
              </a:rPr>
              <a:t>Übungen</a:t>
            </a:r>
            <a:endParaRPr lang="de-DE" sz="2400" dirty="0">
              <a:latin typeface="Segoe" panose="020B0502040200020203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1260"/>
              </a:spcBef>
              <a:buSzPct val="89285"/>
              <a:buFont typeface="Arial"/>
              <a:buChar char="•"/>
              <a:tabLst>
                <a:tab pos="241935" algn="l"/>
              </a:tabLst>
            </a:pPr>
            <a:r>
              <a:rPr lang="de-DE" sz="2400" spc="-5" dirty="0">
                <a:solidFill>
                  <a:srgbClr val="0F5278"/>
                </a:solidFill>
                <a:latin typeface="Segoe" panose="020B0502040200020203"/>
                <a:cs typeface="Segoe UI"/>
              </a:rPr>
              <a:t>Übungen </a:t>
            </a:r>
            <a:r>
              <a:rPr lang="de-DE" sz="2400" spc="-10" dirty="0">
                <a:solidFill>
                  <a:srgbClr val="0F5278"/>
                </a:solidFill>
                <a:latin typeface="Segoe" panose="020B0502040200020203"/>
                <a:cs typeface="Segoe UI"/>
              </a:rPr>
              <a:t>zur</a:t>
            </a:r>
            <a:r>
              <a:rPr lang="de-DE" sz="2400" dirty="0">
                <a:solidFill>
                  <a:srgbClr val="0F5278"/>
                </a:solidFill>
                <a:latin typeface="Segoe" panose="020B0502040200020203"/>
                <a:cs typeface="Segoe UI"/>
              </a:rPr>
              <a:t> </a:t>
            </a:r>
            <a:r>
              <a:rPr lang="de-DE" sz="2400" spc="-10" dirty="0">
                <a:solidFill>
                  <a:srgbClr val="0F5278"/>
                </a:solidFill>
                <a:latin typeface="Segoe" panose="020B0502040200020203"/>
                <a:cs typeface="Segoe UI"/>
              </a:rPr>
              <a:t>Drogenkunde</a:t>
            </a:r>
            <a:endParaRPr lang="de-DE" sz="2400" dirty="0">
              <a:latin typeface="Segoe" panose="020B0502040200020203"/>
              <a:cs typeface="Segoe UI"/>
            </a:endParaRPr>
          </a:p>
          <a:p>
            <a:pPr marL="241300" indent="-228600">
              <a:lnSpc>
                <a:spcPts val="3190"/>
              </a:lnSpc>
              <a:spcBef>
                <a:spcPts val="1270"/>
              </a:spcBef>
              <a:buSzPct val="89285"/>
              <a:buFont typeface="Arial"/>
              <a:buChar char="•"/>
              <a:tabLst>
                <a:tab pos="241935" algn="l"/>
              </a:tabLst>
            </a:pPr>
            <a:r>
              <a:rPr lang="de-DE" sz="2400" spc="-5" dirty="0">
                <a:solidFill>
                  <a:srgbClr val="0F5278"/>
                </a:solidFill>
                <a:latin typeface="Segoe" panose="020B0502040200020203"/>
                <a:cs typeface="Segoe UI"/>
              </a:rPr>
              <a:t>Übungen </a:t>
            </a:r>
            <a:r>
              <a:rPr lang="de-DE" sz="2400" spc="-10" dirty="0">
                <a:solidFill>
                  <a:srgbClr val="0F5278"/>
                </a:solidFill>
                <a:latin typeface="Segoe" panose="020B0502040200020203"/>
                <a:cs typeface="Segoe UI"/>
              </a:rPr>
              <a:t>zur Abgabe </a:t>
            </a:r>
            <a:r>
              <a:rPr lang="de-DE" sz="2400" spc="-5" dirty="0">
                <a:solidFill>
                  <a:srgbClr val="0F5278"/>
                </a:solidFill>
                <a:latin typeface="Segoe" panose="020B0502040200020203"/>
                <a:cs typeface="Segoe UI"/>
              </a:rPr>
              <a:t>und Beratung sowie </a:t>
            </a:r>
            <a:r>
              <a:rPr lang="de-DE" sz="2400" spc="-10" dirty="0">
                <a:solidFill>
                  <a:srgbClr val="0F5278"/>
                </a:solidFill>
                <a:latin typeface="Segoe" panose="020B0502040200020203"/>
                <a:cs typeface="Segoe UI"/>
              </a:rPr>
              <a:t>Nutzung</a:t>
            </a:r>
            <a:r>
              <a:rPr lang="de-DE" sz="2400" spc="125" dirty="0">
                <a:solidFill>
                  <a:srgbClr val="0F5278"/>
                </a:solidFill>
                <a:latin typeface="Segoe" panose="020B0502040200020203"/>
                <a:cs typeface="Segoe UI"/>
              </a:rPr>
              <a:t> </a:t>
            </a:r>
            <a:r>
              <a:rPr lang="de-DE" sz="2400" spc="-10" dirty="0">
                <a:solidFill>
                  <a:srgbClr val="0F5278"/>
                </a:solidFill>
                <a:latin typeface="Segoe" panose="020B0502040200020203"/>
                <a:cs typeface="Segoe UI"/>
              </a:rPr>
              <a:t>digitaler </a:t>
            </a:r>
            <a:r>
              <a:rPr lang="de-DE" sz="2400" spc="-30" dirty="0">
                <a:solidFill>
                  <a:srgbClr val="0F5278"/>
                </a:solidFill>
                <a:latin typeface="Segoe" panose="020B0502040200020203"/>
                <a:cs typeface="Segoe UI"/>
              </a:rPr>
              <a:t>Technologien</a:t>
            </a:r>
            <a:endParaRPr lang="de-DE" sz="2400" dirty="0">
              <a:latin typeface="Segoe" panose="020B0502040200020203"/>
              <a:cs typeface="Segoe UI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9805713-22BB-C04E-AE21-E014D2A20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Apothekerkammer Berlin – PTA-Berufsbild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293BBB8-1FBA-6442-86DC-D1B181CD0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4C1AB-65AE-1F42-BA4D-7DD90C9243EB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1394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65F5055-E200-E7CB-1463-B81D69873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Apothekerkammer Berlin – PTA-Berufsbild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11367063-42B2-6FA7-9CDB-6A4F8E570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6215"/>
          </a:xfrm>
        </p:spPr>
        <p:txBody>
          <a:bodyPr>
            <a:normAutofit fontScale="90000"/>
          </a:bodyPr>
          <a:lstStyle/>
          <a:p>
            <a:r>
              <a:rPr lang="de-DE" dirty="0"/>
              <a:t>Apothekenpraxis und Übungen zur Abgabe und Beratung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F542CDBD-7739-9FA1-9956-55DF04619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7137" y="4768658"/>
            <a:ext cx="3826164" cy="1255861"/>
          </a:xfrm>
        </p:spPr>
        <p:txBody>
          <a:bodyPr>
            <a:normAutofit fontScale="92500" lnSpcReduction="10000"/>
          </a:bodyPr>
          <a:lstStyle/>
          <a:p>
            <a:pPr marL="241300" indent="-228600">
              <a:lnSpc>
                <a:spcPct val="100000"/>
              </a:lnSpc>
              <a:buSzPct val="88888"/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de-DE" sz="2400" spc="-5" dirty="0">
                <a:solidFill>
                  <a:srgbClr val="0F5278"/>
                </a:solidFill>
                <a:latin typeface="Segoe" panose="020B0502040200020203"/>
                <a:cs typeface="Segoe UI"/>
              </a:rPr>
              <a:t>Warenbewirtschaftung</a:t>
            </a:r>
            <a:endParaRPr lang="de-DE" sz="2400" dirty="0">
              <a:latin typeface="Segoe" panose="020B0502040200020203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780"/>
              </a:spcBef>
              <a:buSzPct val="88888"/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de-DE" sz="2400" spc="-5" dirty="0">
                <a:solidFill>
                  <a:srgbClr val="0F5278"/>
                </a:solidFill>
                <a:latin typeface="Segoe" panose="020B0502040200020203"/>
                <a:cs typeface="Segoe UI"/>
              </a:rPr>
              <a:t>Informationssysteme</a:t>
            </a:r>
            <a:endParaRPr lang="de-DE" sz="2400" dirty="0">
              <a:latin typeface="Segoe" panose="020B0502040200020203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795"/>
              </a:spcBef>
              <a:buSzPct val="88888"/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de-DE" sz="2400" spc="-10" dirty="0">
                <a:solidFill>
                  <a:srgbClr val="0F5278"/>
                </a:solidFill>
                <a:latin typeface="Segoe" panose="020B0502040200020203"/>
                <a:cs typeface="Segoe UI"/>
              </a:rPr>
              <a:t>Datenbanken</a:t>
            </a:r>
            <a:endParaRPr lang="de-DE" sz="2400" dirty="0">
              <a:latin typeface="Segoe" panose="020B0502040200020203"/>
              <a:cs typeface="Segoe UI"/>
            </a:endParaRPr>
          </a:p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74D3DD7-60B6-F53B-096E-FC59A57DD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4C1AB-65AE-1F42-BA4D-7DD90C9243EB}" type="slidenum">
              <a:rPr lang="de-DE" smtClean="0"/>
              <a:t>11</a:t>
            </a:fld>
            <a:endParaRPr lang="de-DE"/>
          </a:p>
        </p:txBody>
      </p:sp>
      <p:sp>
        <p:nvSpPr>
          <p:cNvPr id="9" name="Inhaltsplatzhalter 7">
            <a:extLst>
              <a:ext uri="{FF2B5EF4-FFF2-40B4-BE49-F238E27FC236}">
                <a16:creationId xmlns:a16="http://schemas.microsoft.com/office/drawing/2014/main" id="{02BC8138-84FA-1297-7BFE-7BBF5FA9130F}"/>
              </a:ext>
            </a:extLst>
          </p:cNvPr>
          <p:cNvSpPr txBox="1">
            <a:spLocks/>
          </p:cNvSpPr>
          <p:nvPr/>
        </p:nvSpPr>
        <p:spPr>
          <a:xfrm>
            <a:off x="7155172" y="4863871"/>
            <a:ext cx="3826164" cy="17863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105278"/>
                </a:solidFill>
                <a:latin typeface="Segoe" panose="020B050204020002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200" dirty="0"/>
              <a:t>Beratungsgespräche</a:t>
            </a:r>
          </a:p>
          <a:p>
            <a:r>
              <a:rPr lang="de-DE" sz="2200" dirty="0"/>
              <a:t>Anwendung von Darreichungsformen</a:t>
            </a:r>
          </a:p>
          <a:p>
            <a:r>
              <a:rPr lang="de-DE" sz="2200" dirty="0"/>
              <a:t>Umgang mit Rezepten</a:t>
            </a: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FF564EB3-BAC0-1C48-69B4-89058B10B0A8}"/>
              </a:ext>
            </a:extLst>
          </p:cNvPr>
          <p:cNvSpPr/>
          <p:nvPr/>
        </p:nvSpPr>
        <p:spPr>
          <a:xfrm>
            <a:off x="1971899" y="1689541"/>
            <a:ext cx="8482965" cy="591841"/>
          </a:xfrm>
          <a:custGeom>
            <a:avLst/>
            <a:gdLst/>
            <a:ahLst/>
            <a:cxnLst/>
            <a:rect l="l" t="t" r="r" b="b"/>
            <a:pathLst>
              <a:path w="8482965" h="1099185">
                <a:moveTo>
                  <a:pt x="8313420" y="0"/>
                </a:moveTo>
                <a:lnTo>
                  <a:pt x="169163" y="0"/>
                </a:lnTo>
                <a:lnTo>
                  <a:pt x="115726" y="5597"/>
                </a:lnTo>
                <a:lnTo>
                  <a:pt x="69293" y="21185"/>
                </a:lnTo>
                <a:lnTo>
                  <a:pt x="32662" y="44961"/>
                </a:lnTo>
                <a:lnTo>
                  <a:pt x="8631" y="75118"/>
                </a:lnTo>
                <a:lnTo>
                  <a:pt x="0" y="109854"/>
                </a:lnTo>
                <a:lnTo>
                  <a:pt x="0" y="988948"/>
                </a:lnTo>
                <a:lnTo>
                  <a:pt x="32662" y="1053842"/>
                </a:lnTo>
                <a:lnTo>
                  <a:pt x="69293" y="1077618"/>
                </a:lnTo>
                <a:lnTo>
                  <a:pt x="115726" y="1093206"/>
                </a:lnTo>
                <a:lnTo>
                  <a:pt x="169163" y="1098803"/>
                </a:lnTo>
                <a:lnTo>
                  <a:pt x="8313420" y="1098803"/>
                </a:lnTo>
                <a:lnTo>
                  <a:pt x="8366857" y="1093206"/>
                </a:lnTo>
                <a:lnTo>
                  <a:pt x="8413290" y="1077618"/>
                </a:lnTo>
                <a:lnTo>
                  <a:pt x="8449921" y="1053842"/>
                </a:lnTo>
                <a:lnTo>
                  <a:pt x="8473952" y="1023685"/>
                </a:lnTo>
                <a:lnTo>
                  <a:pt x="8482584" y="988948"/>
                </a:lnTo>
                <a:lnTo>
                  <a:pt x="8482584" y="109854"/>
                </a:lnTo>
                <a:lnTo>
                  <a:pt x="8449921" y="44961"/>
                </a:lnTo>
                <a:lnTo>
                  <a:pt x="8413290" y="21185"/>
                </a:lnTo>
                <a:lnTo>
                  <a:pt x="8366857" y="5597"/>
                </a:lnTo>
                <a:lnTo>
                  <a:pt x="8313420" y="0"/>
                </a:lnTo>
                <a:close/>
              </a:path>
            </a:pathLst>
          </a:custGeom>
          <a:solidFill>
            <a:srgbClr val="105278"/>
          </a:solidFill>
        </p:spPr>
        <p:txBody>
          <a:bodyPr wrap="square" lIns="0" tIns="0" rIns="0" bIns="0" rtlCol="0"/>
          <a:lstStyle/>
          <a:p>
            <a:pPr algn="ctr"/>
            <a:r>
              <a:rPr lang="de-DE" sz="2400" dirty="0">
                <a:solidFill>
                  <a:schemeClr val="bg1"/>
                </a:solidFill>
                <a:latin typeface="Segoe" panose="020B0502040200020203"/>
              </a:rPr>
              <a:t>Übungen zu typischen Arbeitssituationen</a:t>
            </a:r>
          </a:p>
        </p:txBody>
      </p:sp>
      <p:sp>
        <p:nvSpPr>
          <p:cNvPr id="11" name="object 14">
            <a:extLst>
              <a:ext uri="{FF2B5EF4-FFF2-40B4-BE49-F238E27FC236}">
                <a16:creationId xmlns:a16="http://schemas.microsoft.com/office/drawing/2014/main" id="{9CAD2798-14BF-C4A8-51BD-7AC51B3DADD6}"/>
              </a:ext>
            </a:extLst>
          </p:cNvPr>
          <p:cNvSpPr/>
          <p:nvPr/>
        </p:nvSpPr>
        <p:spPr>
          <a:xfrm>
            <a:off x="1991901" y="2420580"/>
            <a:ext cx="8442960" cy="469900"/>
          </a:xfrm>
          <a:custGeom>
            <a:avLst/>
            <a:gdLst/>
            <a:ahLst/>
            <a:cxnLst/>
            <a:rect l="l" t="t" r="r" b="b"/>
            <a:pathLst>
              <a:path w="8442960" h="469900">
                <a:moveTo>
                  <a:pt x="7958201" y="0"/>
                </a:moveTo>
                <a:lnTo>
                  <a:pt x="484759" y="0"/>
                </a:lnTo>
                <a:lnTo>
                  <a:pt x="406130" y="612"/>
                </a:lnTo>
                <a:lnTo>
                  <a:pt x="331541" y="2387"/>
                </a:lnTo>
                <a:lnTo>
                  <a:pt x="261988" y="5229"/>
                </a:lnTo>
                <a:lnTo>
                  <a:pt x="198470" y="9042"/>
                </a:lnTo>
                <a:lnTo>
                  <a:pt x="141986" y="13731"/>
                </a:lnTo>
                <a:lnTo>
                  <a:pt x="93532" y="19202"/>
                </a:lnTo>
                <a:lnTo>
                  <a:pt x="54109" y="25358"/>
                </a:lnTo>
                <a:lnTo>
                  <a:pt x="6344" y="39347"/>
                </a:lnTo>
                <a:lnTo>
                  <a:pt x="0" y="46989"/>
                </a:lnTo>
                <a:lnTo>
                  <a:pt x="0" y="422401"/>
                </a:lnTo>
                <a:lnTo>
                  <a:pt x="54109" y="444033"/>
                </a:lnTo>
                <a:lnTo>
                  <a:pt x="93532" y="450189"/>
                </a:lnTo>
                <a:lnTo>
                  <a:pt x="141986" y="455660"/>
                </a:lnTo>
                <a:lnTo>
                  <a:pt x="198470" y="460349"/>
                </a:lnTo>
                <a:lnTo>
                  <a:pt x="261988" y="464162"/>
                </a:lnTo>
                <a:lnTo>
                  <a:pt x="331541" y="467004"/>
                </a:lnTo>
                <a:lnTo>
                  <a:pt x="406130" y="468779"/>
                </a:lnTo>
                <a:lnTo>
                  <a:pt x="484759" y="469391"/>
                </a:lnTo>
                <a:lnTo>
                  <a:pt x="7958201" y="469391"/>
                </a:lnTo>
                <a:lnTo>
                  <a:pt x="8036829" y="468779"/>
                </a:lnTo>
                <a:lnTo>
                  <a:pt x="8111418" y="467004"/>
                </a:lnTo>
                <a:lnTo>
                  <a:pt x="8180971" y="464162"/>
                </a:lnTo>
                <a:lnTo>
                  <a:pt x="8244489" y="460349"/>
                </a:lnTo>
                <a:lnTo>
                  <a:pt x="8300974" y="455660"/>
                </a:lnTo>
                <a:lnTo>
                  <a:pt x="8349427" y="450189"/>
                </a:lnTo>
                <a:lnTo>
                  <a:pt x="8388850" y="444033"/>
                </a:lnTo>
                <a:lnTo>
                  <a:pt x="8436615" y="430044"/>
                </a:lnTo>
                <a:lnTo>
                  <a:pt x="8442960" y="422401"/>
                </a:lnTo>
                <a:lnTo>
                  <a:pt x="8442960" y="46989"/>
                </a:lnTo>
                <a:lnTo>
                  <a:pt x="8388850" y="25358"/>
                </a:lnTo>
                <a:lnTo>
                  <a:pt x="8349427" y="19202"/>
                </a:lnTo>
                <a:lnTo>
                  <a:pt x="8300973" y="13731"/>
                </a:lnTo>
                <a:lnTo>
                  <a:pt x="8244489" y="9042"/>
                </a:lnTo>
                <a:lnTo>
                  <a:pt x="8180971" y="5229"/>
                </a:lnTo>
                <a:lnTo>
                  <a:pt x="8111418" y="2387"/>
                </a:lnTo>
                <a:lnTo>
                  <a:pt x="8036829" y="612"/>
                </a:lnTo>
                <a:lnTo>
                  <a:pt x="7958201" y="0"/>
                </a:lnTo>
                <a:close/>
              </a:path>
            </a:pathLst>
          </a:custGeom>
          <a:solidFill>
            <a:srgbClr val="105278"/>
          </a:solidFill>
        </p:spPr>
        <p:txBody>
          <a:bodyPr wrap="square" lIns="0" tIns="0" rIns="0" bIns="0" rtlCol="0"/>
          <a:lstStyle/>
          <a:p>
            <a:pPr algn="ctr"/>
            <a:r>
              <a:rPr lang="de-DE" sz="2400" spc="-5" dirty="0">
                <a:solidFill>
                  <a:srgbClr val="FFFFFF"/>
                </a:solidFill>
                <a:latin typeface="Segoe" panose="020B0502040200020203"/>
                <a:cs typeface="Calibri"/>
              </a:rPr>
              <a:t>Qualitätsmanagement</a:t>
            </a:r>
            <a:endParaRPr sz="2400" dirty="0">
              <a:latin typeface="Segoe" panose="020B0502040200020203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AF6D6C84-DA83-31C1-EEA6-4F216F462A49}"/>
              </a:ext>
            </a:extLst>
          </p:cNvPr>
          <p:cNvSpPr/>
          <p:nvPr/>
        </p:nvSpPr>
        <p:spPr>
          <a:xfrm>
            <a:off x="1971899" y="3029678"/>
            <a:ext cx="2947670" cy="1618615"/>
          </a:xfrm>
          <a:custGeom>
            <a:avLst/>
            <a:gdLst/>
            <a:ahLst/>
            <a:cxnLst/>
            <a:rect l="l" t="t" r="r" b="b"/>
            <a:pathLst>
              <a:path w="2947670" h="1618614">
                <a:moveTo>
                  <a:pt x="2778252" y="0"/>
                </a:moveTo>
                <a:lnTo>
                  <a:pt x="169163" y="0"/>
                </a:lnTo>
                <a:lnTo>
                  <a:pt x="124221" y="5784"/>
                </a:lnTo>
                <a:lnTo>
                  <a:pt x="83819" y="22107"/>
                </a:lnTo>
                <a:lnTo>
                  <a:pt x="49577" y="47418"/>
                </a:lnTo>
                <a:lnTo>
                  <a:pt x="23113" y="80169"/>
                </a:lnTo>
                <a:lnTo>
                  <a:pt x="6048" y="118812"/>
                </a:lnTo>
                <a:lnTo>
                  <a:pt x="0" y="161798"/>
                </a:lnTo>
                <a:lnTo>
                  <a:pt x="0" y="1456690"/>
                </a:lnTo>
                <a:lnTo>
                  <a:pt x="6048" y="1499675"/>
                </a:lnTo>
                <a:lnTo>
                  <a:pt x="23113" y="1538318"/>
                </a:lnTo>
                <a:lnTo>
                  <a:pt x="49577" y="1571069"/>
                </a:lnTo>
                <a:lnTo>
                  <a:pt x="83819" y="1596380"/>
                </a:lnTo>
                <a:lnTo>
                  <a:pt x="124221" y="1612703"/>
                </a:lnTo>
                <a:lnTo>
                  <a:pt x="169163" y="1618488"/>
                </a:lnTo>
                <a:lnTo>
                  <a:pt x="2778252" y="1618488"/>
                </a:lnTo>
                <a:lnTo>
                  <a:pt x="2823194" y="1612703"/>
                </a:lnTo>
                <a:lnTo>
                  <a:pt x="2863595" y="1596380"/>
                </a:lnTo>
                <a:lnTo>
                  <a:pt x="2897838" y="1571069"/>
                </a:lnTo>
                <a:lnTo>
                  <a:pt x="2924302" y="1538318"/>
                </a:lnTo>
                <a:lnTo>
                  <a:pt x="2941367" y="1499675"/>
                </a:lnTo>
                <a:lnTo>
                  <a:pt x="2947416" y="1456690"/>
                </a:lnTo>
                <a:lnTo>
                  <a:pt x="2947416" y="161798"/>
                </a:lnTo>
                <a:lnTo>
                  <a:pt x="2941367" y="118812"/>
                </a:lnTo>
                <a:lnTo>
                  <a:pt x="2924302" y="80169"/>
                </a:lnTo>
                <a:lnTo>
                  <a:pt x="2897838" y="47418"/>
                </a:lnTo>
                <a:lnTo>
                  <a:pt x="2863595" y="22107"/>
                </a:lnTo>
                <a:lnTo>
                  <a:pt x="2823194" y="5784"/>
                </a:lnTo>
                <a:lnTo>
                  <a:pt x="2778252" y="0"/>
                </a:lnTo>
                <a:close/>
              </a:path>
            </a:pathLst>
          </a:custGeom>
          <a:solidFill>
            <a:srgbClr val="0F5278"/>
          </a:solidFill>
        </p:spPr>
        <p:txBody>
          <a:bodyPr wrap="square" lIns="0" tIns="0" rIns="0" bIns="0" rtlCol="0"/>
          <a:lstStyle/>
          <a:p>
            <a:pPr algn="ctr"/>
            <a:endParaRPr lang="de-DE" sz="2400" spc="-10" dirty="0">
              <a:solidFill>
                <a:srgbClr val="FFFFFF"/>
              </a:solidFill>
              <a:latin typeface="Segoe" panose="020B0502040200020203"/>
              <a:cs typeface="Calibri"/>
            </a:endParaRPr>
          </a:p>
          <a:p>
            <a:pPr algn="ctr"/>
            <a:r>
              <a:rPr lang="de-DE" sz="2400" spc="-10" dirty="0">
                <a:solidFill>
                  <a:srgbClr val="FFFFFF"/>
                </a:solidFill>
                <a:latin typeface="Segoe" panose="020B0502040200020203"/>
                <a:cs typeface="Calibri"/>
              </a:rPr>
              <a:t>Digitale</a:t>
            </a:r>
            <a:r>
              <a:rPr lang="de-DE" sz="2400" spc="-35" dirty="0">
                <a:solidFill>
                  <a:srgbClr val="FFFFFF"/>
                </a:solidFill>
                <a:latin typeface="Segoe" panose="020B0502040200020203"/>
                <a:cs typeface="Calibri"/>
              </a:rPr>
              <a:t> </a:t>
            </a:r>
            <a:r>
              <a:rPr lang="de-DE" sz="2400" spc="-25" dirty="0">
                <a:solidFill>
                  <a:srgbClr val="FFFFFF"/>
                </a:solidFill>
                <a:latin typeface="Segoe" panose="020B0502040200020203"/>
                <a:cs typeface="Calibri"/>
              </a:rPr>
              <a:t>Technologien  </a:t>
            </a:r>
            <a:r>
              <a:rPr lang="de-DE" sz="2400" spc="-10" dirty="0">
                <a:solidFill>
                  <a:srgbClr val="FFFFFF"/>
                </a:solidFill>
                <a:latin typeface="Segoe" panose="020B0502040200020203"/>
                <a:cs typeface="Calibri"/>
              </a:rPr>
              <a:t>zur Informations-</a:t>
            </a:r>
            <a:br>
              <a:rPr lang="de-DE" sz="2400" spc="-10" dirty="0">
                <a:solidFill>
                  <a:srgbClr val="FFFFFF"/>
                </a:solidFill>
                <a:latin typeface="Segoe" panose="020B0502040200020203"/>
                <a:cs typeface="Calibri"/>
              </a:rPr>
            </a:br>
            <a:r>
              <a:rPr lang="de-DE" sz="2400" spc="-10" dirty="0" err="1">
                <a:solidFill>
                  <a:srgbClr val="FFFFFF"/>
                </a:solidFill>
                <a:latin typeface="Segoe" panose="020B0502040200020203"/>
                <a:cs typeface="Calibri"/>
              </a:rPr>
              <a:t>beschaffung</a:t>
            </a:r>
            <a:endParaRPr sz="2400" dirty="0">
              <a:latin typeface="Segoe" panose="020B0502040200020203"/>
            </a:endParaRPr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1F751F0C-446D-5904-526B-D6A21BD120D3}"/>
              </a:ext>
            </a:extLst>
          </p:cNvPr>
          <p:cNvSpPr/>
          <p:nvPr/>
        </p:nvSpPr>
        <p:spPr>
          <a:xfrm>
            <a:off x="4994181" y="3031953"/>
            <a:ext cx="2232660" cy="1617345"/>
          </a:xfrm>
          <a:custGeom>
            <a:avLst/>
            <a:gdLst/>
            <a:ahLst/>
            <a:cxnLst/>
            <a:rect l="l" t="t" r="r" b="b"/>
            <a:pathLst>
              <a:path w="2232659" h="1617345">
                <a:moveTo>
                  <a:pt x="2009394" y="0"/>
                </a:moveTo>
                <a:lnTo>
                  <a:pt x="223265" y="0"/>
                </a:lnTo>
                <a:lnTo>
                  <a:pt x="163909" y="4994"/>
                </a:lnTo>
                <a:lnTo>
                  <a:pt x="110574" y="19087"/>
                </a:lnTo>
                <a:lnTo>
                  <a:pt x="65389" y="40941"/>
                </a:lnTo>
                <a:lnTo>
                  <a:pt x="30480" y="69219"/>
                </a:lnTo>
                <a:lnTo>
                  <a:pt x="7974" y="102584"/>
                </a:lnTo>
                <a:lnTo>
                  <a:pt x="0" y="139700"/>
                </a:lnTo>
                <a:lnTo>
                  <a:pt x="0" y="1477263"/>
                </a:lnTo>
                <a:lnTo>
                  <a:pt x="30480" y="1547744"/>
                </a:lnTo>
                <a:lnTo>
                  <a:pt x="65389" y="1576022"/>
                </a:lnTo>
                <a:lnTo>
                  <a:pt x="110574" y="1597876"/>
                </a:lnTo>
                <a:lnTo>
                  <a:pt x="163909" y="1611969"/>
                </a:lnTo>
                <a:lnTo>
                  <a:pt x="223265" y="1616963"/>
                </a:lnTo>
                <a:lnTo>
                  <a:pt x="2009394" y="1616963"/>
                </a:lnTo>
                <a:lnTo>
                  <a:pt x="2068750" y="1611969"/>
                </a:lnTo>
                <a:lnTo>
                  <a:pt x="2122085" y="1597876"/>
                </a:lnTo>
                <a:lnTo>
                  <a:pt x="2167270" y="1576022"/>
                </a:lnTo>
                <a:lnTo>
                  <a:pt x="2202179" y="1547744"/>
                </a:lnTo>
                <a:lnTo>
                  <a:pt x="2224685" y="1514379"/>
                </a:lnTo>
                <a:lnTo>
                  <a:pt x="2232659" y="1477263"/>
                </a:lnTo>
                <a:lnTo>
                  <a:pt x="2232659" y="139700"/>
                </a:lnTo>
                <a:lnTo>
                  <a:pt x="2202179" y="69219"/>
                </a:lnTo>
                <a:lnTo>
                  <a:pt x="2167270" y="40941"/>
                </a:lnTo>
                <a:lnTo>
                  <a:pt x="2122085" y="19087"/>
                </a:lnTo>
                <a:lnTo>
                  <a:pt x="2068750" y="4994"/>
                </a:lnTo>
                <a:lnTo>
                  <a:pt x="2009394" y="0"/>
                </a:lnTo>
                <a:close/>
              </a:path>
            </a:pathLst>
          </a:custGeom>
          <a:solidFill>
            <a:srgbClr val="0F5278"/>
          </a:solidFill>
        </p:spPr>
        <p:txBody>
          <a:bodyPr wrap="square" lIns="0" tIns="0" rIns="0" bIns="0" rtlCol="0"/>
          <a:lstStyle/>
          <a:p>
            <a:pPr algn="ctr"/>
            <a:endParaRPr lang="de-DE" sz="2400" dirty="0">
              <a:solidFill>
                <a:schemeClr val="bg1"/>
              </a:solidFill>
              <a:latin typeface="Segoe" panose="020B0502040200020203"/>
            </a:endParaRPr>
          </a:p>
          <a:p>
            <a:pPr algn="ctr"/>
            <a:r>
              <a:rPr lang="de-DE" sz="2400" dirty="0">
                <a:solidFill>
                  <a:schemeClr val="bg1"/>
                </a:solidFill>
                <a:latin typeface="Segoe" panose="020B0502040200020203"/>
              </a:rPr>
              <a:t>Grundlagen der Kommunikation</a:t>
            </a:r>
            <a:endParaRPr sz="2400" dirty="0">
              <a:solidFill>
                <a:schemeClr val="bg1"/>
              </a:solidFill>
              <a:latin typeface="Segoe" panose="020B0502040200020203"/>
            </a:endParaRPr>
          </a:p>
        </p:txBody>
      </p:sp>
      <p:sp>
        <p:nvSpPr>
          <p:cNvPr id="14" name="object 8">
            <a:extLst>
              <a:ext uri="{FF2B5EF4-FFF2-40B4-BE49-F238E27FC236}">
                <a16:creationId xmlns:a16="http://schemas.microsoft.com/office/drawing/2014/main" id="{B2BDF189-D901-61F6-D7D5-B1964B620723}"/>
              </a:ext>
            </a:extLst>
          </p:cNvPr>
          <p:cNvSpPr/>
          <p:nvPr/>
        </p:nvSpPr>
        <p:spPr>
          <a:xfrm>
            <a:off x="7301454" y="3015443"/>
            <a:ext cx="3153410" cy="1633855"/>
          </a:xfrm>
          <a:custGeom>
            <a:avLst/>
            <a:gdLst/>
            <a:ahLst/>
            <a:cxnLst/>
            <a:rect l="l" t="t" r="r" b="b"/>
            <a:pathLst>
              <a:path w="3153409" h="1633854">
                <a:moveTo>
                  <a:pt x="3005454" y="0"/>
                </a:moveTo>
                <a:lnTo>
                  <a:pt x="147700" y="0"/>
                </a:lnTo>
                <a:lnTo>
                  <a:pt x="101031" y="8329"/>
                </a:lnTo>
                <a:lnTo>
                  <a:pt x="60487" y="31520"/>
                </a:lnTo>
                <a:lnTo>
                  <a:pt x="28508" y="66879"/>
                </a:lnTo>
                <a:lnTo>
                  <a:pt x="7533" y="111711"/>
                </a:lnTo>
                <a:lnTo>
                  <a:pt x="0" y="163322"/>
                </a:lnTo>
                <a:lnTo>
                  <a:pt x="0" y="1470406"/>
                </a:lnTo>
                <a:lnTo>
                  <a:pt x="7533" y="1522016"/>
                </a:lnTo>
                <a:lnTo>
                  <a:pt x="28508" y="1566848"/>
                </a:lnTo>
                <a:lnTo>
                  <a:pt x="60487" y="1602207"/>
                </a:lnTo>
                <a:lnTo>
                  <a:pt x="101031" y="1625398"/>
                </a:lnTo>
                <a:lnTo>
                  <a:pt x="147700" y="1633728"/>
                </a:lnTo>
                <a:lnTo>
                  <a:pt x="3005454" y="1633728"/>
                </a:lnTo>
                <a:lnTo>
                  <a:pt x="3052124" y="1625398"/>
                </a:lnTo>
                <a:lnTo>
                  <a:pt x="3092668" y="1602207"/>
                </a:lnTo>
                <a:lnTo>
                  <a:pt x="3124647" y="1566848"/>
                </a:lnTo>
                <a:lnTo>
                  <a:pt x="3145622" y="1522016"/>
                </a:lnTo>
                <a:lnTo>
                  <a:pt x="3153155" y="1470406"/>
                </a:lnTo>
                <a:lnTo>
                  <a:pt x="3153155" y="163322"/>
                </a:lnTo>
                <a:lnTo>
                  <a:pt x="3145622" y="111711"/>
                </a:lnTo>
                <a:lnTo>
                  <a:pt x="3124647" y="66879"/>
                </a:lnTo>
                <a:lnTo>
                  <a:pt x="3092668" y="31520"/>
                </a:lnTo>
                <a:lnTo>
                  <a:pt x="3052124" y="8329"/>
                </a:lnTo>
                <a:lnTo>
                  <a:pt x="3005454" y="0"/>
                </a:lnTo>
                <a:close/>
              </a:path>
            </a:pathLst>
          </a:custGeom>
          <a:solidFill>
            <a:srgbClr val="0F5278"/>
          </a:solidFill>
        </p:spPr>
        <p:txBody>
          <a:bodyPr wrap="square" lIns="0" tIns="0" rIns="0" bIns="0" rtlCol="0"/>
          <a:lstStyle/>
          <a:p>
            <a:pPr algn="ctr"/>
            <a:endParaRPr lang="de-DE" sz="2400" dirty="0">
              <a:solidFill>
                <a:schemeClr val="bg1"/>
              </a:solidFill>
              <a:latin typeface="Segoe" panose="020B0502040200020203"/>
            </a:endParaRPr>
          </a:p>
          <a:p>
            <a:pPr algn="ctr"/>
            <a:r>
              <a:rPr lang="de-DE" sz="2400" dirty="0">
                <a:solidFill>
                  <a:schemeClr val="bg1"/>
                </a:solidFill>
                <a:latin typeface="Segoe" panose="020B0502040200020203"/>
              </a:rPr>
              <a:t>Flächenverbindende Themenbearbeitung</a:t>
            </a:r>
            <a:endParaRPr sz="2400" dirty="0">
              <a:solidFill>
                <a:schemeClr val="bg1"/>
              </a:solidFill>
              <a:latin typeface="Segoe" panose="020B0502040200020203"/>
            </a:endParaRPr>
          </a:p>
        </p:txBody>
      </p:sp>
    </p:spTree>
    <p:extLst>
      <p:ext uri="{BB962C8B-B14F-4D97-AF65-F5344CB8AC3E}">
        <p14:creationId xmlns:p14="http://schemas.microsoft.com/office/powerpoint/2010/main" val="1157449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9311A1E-9022-E109-1F53-CFB001DE2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Apothekerkammer Berlin – PTA-Berufsbild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C9E184F-C2AA-6A39-FCDE-606CD06E0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6215"/>
          </a:xfrm>
        </p:spPr>
        <p:txBody>
          <a:bodyPr>
            <a:normAutofit fontScale="90000"/>
          </a:bodyPr>
          <a:lstStyle/>
          <a:p>
            <a:r>
              <a:rPr lang="de-DE" spc="-5" dirty="0"/>
              <a:t>Chemie und chemisch-pharmazeutisches</a:t>
            </a:r>
            <a:r>
              <a:rPr lang="de-DE" spc="5" dirty="0"/>
              <a:t> </a:t>
            </a:r>
            <a:r>
              <a:rPr lang="de-DE" spc="-10" dirty="0"/>
              <a:t>Praktikum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BE6ACF2-B2AB-069D-D299-42D3C8CD9D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Umgang mit Chemikalien</a:t>
            </a:r>
          </a:p>
          <a:p>
            <a:r>
              <a:rPr lang="de-DE" dirty="0"/>
              <a:t>Identifizierung, Gehaltsbestimmung und Reinheitsprüfung von Arzneistoffen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1A5DB5B-19A6-E006-44AA-1E0E78885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4C1AB-65AE-1F42-BA4D-7DD90C9243EB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4817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9311A1E-9022-E109-1F53-CFB001DE2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Apothekerkammer Berlin – PTA-Berufsbild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C9E184F-C2AA-6A39-FCDE-606CD06E0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6215"/>
          </a:xfrm>
        </p:spPr>
        <p:txBody>
          <a:bodyPr>
            <a:normAutofit/>
          </a:bodyPr>
          <a:lstStyle/>
          <a:p>
            <a:r>
              <a:rPr lang="de-DE" spc="-5" dirty="0"/>
              <a:t>Übungen zur Drogenkunde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BE6ACF2-B2AB-069D-D299-42D3C8CD9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0141"/>
            <a:ext cx="4555836" cy="4389320"/>
          </a:xfrm>
        </p:spPr>
        <p:txBody>
          <a:bodyPr/>
          <a:lstStyle/>
          <a:p>
            <a:r>
              <a:rPr lang="de-DE" dirty="0">
                <a:effectLst/>
                <a:latin typeface="Arial" panose="020B0604020202020204" pitchFamily="34" charset="0"/>
              </a:rPr>
              <a:t>Erkennung und Zuordnung von Arzneipflanzen </a:t>
            </a:r>
          </a:p>
          <a:p>
            <a:r>
              <a:rPr lang="de-DE" dirty="0">
                <a:effectLst/>
                <a:latin typeface="Arial" panose="020B0604020202020204" pitchFamily="34" charset="0"/>
              </a:rPr>
              <a:t>Einteilung der Drogen </a:t>
            </a:r>
          </a:p>
          <a:p>
            <a:r>
              <a:rPr lang="de-DE" dirty="0">
                <a:effectLst/>
                <a:latin typeface="Arial" panose="020B0604020202020204" pitchFamily="34" charset="0"/>
              </a:rPr>
              <a:t>Identifizierung der Drogen </a:t>
            </a:r>
          </a:p>
          <a:p>
            <a:r>
              <a:rPr lang="de-DE" dirty="0">
                <a:effectLst/>
                <a:latin typeface="Arial" panose="020B0604020202020204" pitchFamily="34" charset="0"/>
              </a:rPr>
              <a:t>Anwendung der Drogen 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1A5DB5B-19A6-E006-44AA-1E0E78885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4C1AB-65AE-1F42-BA4D-7DD90C9243EB}" type="slidenum">
              <a:rPr lang="de-DE" smtClean="0"/>
              <a:t>13</a:t>
            </a:fld>
            <a:endParaRPr lang="de-DE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29E93CD6-389B-F9FF-800D-416A950E02A9}"/>
              </a:ext>
            </a:extLst>
          </p:cNvPr>
          <p:cNvSpPr/>
          <p:nvPr/>
        </p:nvSpPr>
        <p:spPr>
          <a:xfrm>
            <a:off x="6569365" y="1411340"/>
            <a:ext cx="4969163" cy="3428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4865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">
            <a:extLst>
              <a:ext uri="{FF2B5EF4-FFF2-40B4-BE49-F238E27FC236}">
                <a16:creationId xmlns:a16="http://schemas.microsoft.com/office/drawing/2014/main" id="{3EA53BBC-3223-08B1-A27B-CB70AFF6407C}"/>
              </a:ext>
            </a:extLst>
          </p:cNvPr>
          <p:cNvSpPr/>
          <p:nvPr/>
        </p:nvSpPr>
        <p:spPr>
          <a:xfrm>
            <a:off x="1873637" y="1323180"/>
            <a:ext cx="8823036" cy="50743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9311A1E-9022-E109-1F53-CFB001DE2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Apothekerkammer Berlin – PTA-Berufsbild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C9E184F-C2AA-6A39-FCDE-606CD06E0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6215"/>
          </a:xfrm>
        </p:spPr>
        <p:txBody>
          <a:bodyPr>
            <a:normAutofit/>
          </a:bodyPr>
          <a:lstStyle/>
          <a:p>
            <a:r>
              <a:rPr lang="de-DE" spc="-5" dirty="0"/>
              <a:t>Galenische Übungen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BE6ACF2-B2AB-069D-D299-42D3C8CD9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8712" y="2369395"/>
            <a:ext cx="4611254" cy="1306524"/>
          </a:xfrm>
        </p:spPr>
        <p:txBody>
          <a:bodyPr>
            <a:noAutofit/>
          </a:bodyPr>
          <a:lstStyle/>
          <a:p>
            <a:pPr marL="10160" marR="1246505" indent="0">
              <a:lnSpc>
                <a:spcPct val="91600"/>
              </a:lnSpc>
              <a:buNone/>
            </a:pPr>
            <a:r>
              <a:rPr lang="de-DE" spc="-15" dirty="0">
                <a:solidFill>
                  <a:srgbClr val="0F5278"/>
                </a:solidFill>
                <a:latin typeface="Segoe" panose="020B0502040200020203"/>
                <a:cs typeface="Calibri"/>
              </a:rPr>
              <a:t>Verarbeitung  von     Wirkstoffen</a:t>
            </a:r>
            <a:r>
              <a:rPr lang="de-DE" spc="-90" dirty="0">
                <a:solidFill>
                  <a:srgbClr val="0F5278"/>
                </a:solidFill>
                <a:latin typeface="Segoe" panose="020B0502040200020203"/>
                <a:cs typeface="Calibri"/>
              </a:rPr>
              <a:t> </a:t>
            </a:r>
            <a:r>
              <a:rPr lang="de-DE" dirty="0">
                <a:solidFill>
                  <a:srgbClr val="0F5278"/>
                </a:solidFill>
                <a:latin typeface="Segoe" panose="020B0502040200020203"/>
                <a:cs typeface="Calibri"/>
              </a:rPr>
              <a:t>zu  </a:t>
            </a:r>
            <a:r>
              <a:rPr lang="de-DE" spc="-5" dirty="0">
                <a:solidFill>
                  <a:srgbClr val="0F5278"/>
                </a:solidFill>
                <a:latin typeface="Segoe" panose="020B0502040200020203"/>
                <a:cs typeface="Calibri"/>
              </a:rPr>
              <a:t>Arzneimitteln</a:t>
            </a:r>
            <a:endParaRPr lang="de-DE" dirty="0">
              <a:latin typeface="Segoe" panose="020B0502040200020203"/>
              <a:cs typeface="Times New Roman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1A5DB5B-19A6-E006-44AA-1E0E78885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4C1AB-65AE-1F42-BA4D-7DD90C9243EB}" type="slidenum">
              <a:rPr lang="de-DE" smtClean="0"/>
              <a:t>14</a:t>
            </a:fld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E6A2DEE-B042-ED50-93FF-32FE26D6AB87}"/>
              </a:ext>
            </a:extLst>
          </p:cNvPr>
          <p:cNvSpPr txBox="1"/>
          <p:nvPr/>
        </p:nvSpPr>
        <p:spPr>
          <a:xfrm>
            <a:off x="5588001" y="4291622"/>
            <a:ext cx="3352800" cy="1111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5080">
              <a:lnSpc>
                <a:spcPct val="91600"/>
              </a:lnSpc>
              <a:buNone/>
            </a:pPr>
            <a:r>
              <a:rPr lang="de-DE" sz="2400" spc="-5" dirty="0">
                <a:solidFill>
                  <a:srgbClr val="0F5278"/>
                </a:solidFill>
                <a:latin typeface="Segoe" panose="020B0502040200020203"/>
                <a:cs typeface="Calibri"/>
              </a:rPr>
              <a:t>H</a:t>
            </a:r>
            <a:r>
              <a:rPr lang="de-DE" sz="2400" spc="5" dirty="0">
                <a:solidFill>
                  <a:srgbClr val="0F5278"/>
                </a:solidFill>
                <a:latin typeface="Segoe" panose="020B0502040200020203"/>
                <a:cs typeface="Calibri"/>
              </a:rPr>
              <a:t>e</a:t>
            </a:r>
            <a:r>
              <a:rPr lang="de-DE" sz="2400" spc="-35" dirty="0">
                <a:solidFill>
                  <a:srgbClr val="0F5278"/>
                </a:solidFill>
                <a:latin typeface="Segoe" panose="020B0502040200020203"/>
                <a:cs typeface="Calibri"/>
              </a:rPr>
              <a:t>r</a:t>
            </a:r>
            <a:r>
              <a:rPr lang="de-DE" sz="2400" spc="-30" dirty="0">
                <a:solidFill>
                  <a:srgbClr val="0F5278"/>
                </a:solidFill>
                <a:latin typeface="Segoe" panose="020B0502040200020203"/>
                <a:cs typeface="Calibri"/>
              </a:rPr>
              <a:t>s</a:t>
            </a:r>
            <a:r>
              <a:rPr lang="de-DE" sz="2400" spc="-25" dirty="0">
                <a:solidFill>
                  <a:srgbClr val="0F5278"/>
                </a:solidFill>
                <a:latin typeface="Segoe" panose="020B0502040200020203"/>
                <a:cs typeface="Calibri"/>
              </a:rPr>
              <a:t>t</a:t>
            </a:r>
            <a:r>
              <a:rPr lang="de-DE" sz="2400" dirty="0">
                <a:solidFill>
                  <a:srgbClr val="0F5278"/>
                </a:solidFill>
                <a:latin typeface="Segoe" panose="020B0502040200020203"/>
                <a:cs typeface="Calibri"/>
              </a:rPr>
              <a:t>ellung  </a:t>
            </a:r>
            <a:r>
              <a:rPr lang="de-DE" sz="2400" spc="-15" dirty="0">
                <a:solidFill>
                  <a:srgbClr val="0F5278"/>
                </a:solidFill>
                <a:latin typeface="Segoe" panose="020B0502040200020203"/>
                <a:cs typeface="Calibri"/>
              </a:rPr>
              <a:t>von</a:t>
            </a:r>
            <a:r>
              <a:rPr lang="de-DE" sz="2400" spc="-95" dirty="0">
                <a:solidFill>
                  <a:srgbClr val="0F5278"/>
                </a:solidFill>
                <a:latin typeface="Segoe" panose="020B0502040200020203"/>
                <a:cs typeface="Calibri"/>
              </a:rPr>
              <a:t> </a:t>
            </a:r>
            <a:r>
              <a:rPr lang="de-DE" sz="2400" dirty="0">
                <a:solidFill>
                  <a:srgbClr val="0F5278"/>
                </a:solidFill>
                <a:latin typeface="Segoe" panose="020B0502040200020203"/>
                <a:cs typeface="Calibri"/>
              </a:rPr>
              <a:t>Salben,  </a:t>
            </a:r>
            <a:r>
              <a:rPr lang="de-DE" sz="2400" spc="-15" dirty="0">
                <a:solidFill>
                  <a:srgbClr val="0F5278"/>
                </a:solidFill>
                <a:latin typeface="Segoe" panose="020B0502040200020203"/>
                <a:cs typeface="Calibri"/>
              </a:rPr>
              <a:t>Zäpfchen,  </a:t>
            </a:r>
            <a:r>
              <a:rPr lang="de-DE" sz="2400" spc="-10" dirty="0">
                <a:solidFill>
                  <a:srgbClr val="0F5278"/>
                </a:solidFill>
                <a:latin typeface="Segoe" panose="020B0502040200020203"/>
                <a:cs typeface="Calibri"/>
              </a:rPr>
              <a:t>Kapseln</a:t>
            </a:r>
            <a:r>
              <a:rPr lang="de-DE" sz="2400" spc="-95" dirty="0">
                <a:solidFill>
                  <a:srgbClr val="0F5278"/>
                </a:solidFill>
                <a:latin typeface="Segoe" panose="020B0502040200020203"/>
                <a:cs typeface="Calibri"/>
              </a:rPr>
              <a:t> </a:t>
            </a:r>
            <a:r>
              <a:rPr lang="de-DE" sz="2400" spc="-10" dirty="0">
                <a:solidFill>
                  <a:srgbClr val="0F5278"/>
                </a:solidFill>
                <a:latin typeface="Segoe" panose="020B0502040200020203"/>
                <a:cs typeface="Calibri"/>
              </a:rPr>
              <a:t>...</a:t>
            </a:r>
            <a:endParaRPr lang="de-DE" sz="2400" dirty="0">
              <a:latin typeface="Segoe" panose="020B0502040200020203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95854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8E09F57-B3AD-1E7A-1845-B25594596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Apothekerkammer Berlin – PTA-Berufsbild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639B09F-052C-E1BD-83D6-296A8A61E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6215"/>
          </a:xfrm>
        </p:spPr>
        <p:txBody>
          <a:bodyPr/>
          <a:lstStyle/>
          <a:p>
            <a:r>
              <a:rPr lang="de-DE" dirty="0"/>
              <a:t>1. Abschnitt der Prüfung</a:t>
            </a:r>
          </a:p>
        </p:txBody>
      </p:sp>
      <p:graphicFrame>
        <p:nvGraphicFramePr>
          <p:cNvPr id="13" name="Inhaltsplatzhalter 12">
            <a:extLst>
              <a:ext uri="{FF2B5EF4-FFF2-40B4-BE49-F238E27FC236}">
                <a16:creationId xmlns:a16="http://schemas.microsoft.com/office/drawing/2014/main" id="{3E860434-1B84-75A6-DC46-6F6A149425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3173224"/>
              </p:ext>
            </p:extLst>
          </p:nvPr>
        </p:nvGraphicFramePr>
        <p:xfrm>
          <a:off x="838200" y="1539875"/>
          <a:ext cx="10515600" cy="4389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0DEE8C9-CC63-38A4-8335-34BCF93E8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4C1AB-65AE-1F42-BA4D-7DD90C9243EB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18823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ED3CCE1-4147-6DE7-FD9A-6FDD07B7F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Apothekerkammer Berlin – PTA-Berufsbild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99CE0E8-1E70-27C2-2594-7C9644A24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6215"/>
          </a:xfrm>
        </p:spPr>
        <p:txBody>
          <a:bodyPr/>
          <a:lstStyle/>
          <a:p>
            <a:r>
              <a:rPr lang="de-DE" dirty="0"/>
              <a:t>Praktikum in der Apotheke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C80F733-CAAA-E372-3F06-3BEC676B0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Anwendung des erlernten Wissens</a:t>
            </a:r>
          </a:p>
          <a:p>
            <a:r>
              <a:rPr lang="de-DE" dirty="0"/>
              <a:t>Abläufe in der Apotheke kennenlernen</a:t>
            </a:r>
          </a:p>
          <a:p>
            <a:r>
              <a:rPr lang="de-DE" dirty="0"/>
              <a:t>Umgang mit Kundinnen und Kunden sowie Patientinnen und Patienten üben</a:t>
            </a:r>
          </a:p>
          <a:p>
            <a:r>
              <a:rPr lang="de-DE" dirty="0"/>
              <a:t>Dokumentation im „Tagebuch“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29D4476-B432-D5B5-9F0B-60638C9EB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4C1AB-65AE-1F42-BA4D-7DD90C9243EB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15292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8E09F57-B3AD-1E7A-1845-B25594596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Apothekerkammer Berlin – PTA-Berufsbild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639B09F-052C-E1BD-83D6-296A8A61E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6215"/>
          </a:xfrm>
        </p:spPr>
        <p:txBody>
          <a:bodyPr/>
          <a:lstStyle/>
          <a:p>
            <a:r>
              <a:rPr lang="de-DE" dirty="0"/>
              <a:t>2. Abschnitt der Prüfung</a:t>
            </a:r>
          </a:p>
        </p:txBody>
      </p:sp>
      <p:graphicFrame>
        <p:nvGraphicFramePr>
          <p:cNvPr id="13" name="Inhaltsplatzhalter 12">
            <a:extLst>
              <a:ext uri="{FF2B5EF4-FFF2-40B4-BE49-F238E27FC236}">
                <a16:creationId xmlns:a16="http://schemas.microsoft.com/office/drawing/2014/main" id="{3E860434-1B84-75A6-DC46-6F6A149425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2079083"/>
              </p:ext>
            </p:extLst>
          </p:nvPr>
        </p:nvGraphicFramePr>
        <p:xfrm>
          <a:off x="838200" y="1539875"/>
          <a:ext cx="10515600" cy="4389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0DEE8C9-CC63-38A4-8335-34BCF93E8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4C1AB-65AE-1F42-BA4D-7DD90C9243EB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8163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B89B161-F2B2-15D2-720C-48435F744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Apothekerkammer Berlin – PTA-Berufsbild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3C3A1DE-AADC-F1C0-B0A5-194EE463C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6215"/>
          </a:xfrm>
        </p:spPr>
        <p:txBody>
          <a:bodyPr/>
          <a:lstStyle/>
          <a:p>
            <a:r>
              <a:rPr lang="de-DE" dirty="0"/>
              <a:t>Nach der Ausbildung - Wo arbeitet </a:t>
            </a:r>
            <a:r>
              <a:rPr lang="de-DE" dirty="0" err="1"/>
              <a:t>ein:e</a:t>
            </a:r>
            <a:r>
              <a:rPr lang="de-DE" dirty="0"/>
              <a:t> PTA?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7EB667B-2910-6557-0736-F04551487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0141"/>
            <a:ext cx="6412345" cy="3909314"/>
          </a:xfrm>
        </p:spPr>
        <p:txBody>
          <a:bodyPr/>
          <a:lstStyle/>
          <a:p>
            <a:r>
              <a:rPr lang="de-DE" dirty="0"/>
              <a:t>Öffentliche Apotheke</a:t>
            </a:r>
          </a:p>
          <a:p>
            <a:r>
              <a:rPr lang="de-DE" dirty="0"/>
              <a:t>Krankenhausapotheke</a:t>
            </a:r>
          </a:p>
          <a:p>
            <a:r>
              <a:rPr lang="de-DE" dirty="0"/>
              <a:t>Pharmazeutische Industrie</a:t>
            </a:r>
          </a:p>
          <a:p>
            <a:r>
              <a:rPr lang="de-DE" dirty="0"/>
              <a:t>Universität</a:t>
            </a:r>
          </a:p>
          <a:p>
            <a:r>
              <a:rPr lang="de-DE" dirty="0"/>
              <a:t>Krankenkasse</a:t>
            </a:r>
          </a:p>
          <a:p>
            <a:r>
              <a:rPr lang="de-DE" dirty="0"/>
              <a:t>Apothekerkammer und –verband</a:t>
            </a:r>
          </a:p>
          <a:p>
            <a:r>
              <a:rPr lang="de-DE" dirty="0"/>
              <a:t>Abrechnungszentrum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BAE271-4D84-6CA7-A794-4A96A273A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4C1AB-65AE-1F42-BA4D-7DD90C9243EB}" type="slidenum">
              <a:rPr lang="de-DE" smtClean="0"/>
              <a:t>18</a:t>
            </a:fld>
            <a:endParaRPr lang="de-DE"/>
          </a:p>
        </p:txBody>
      </p:sp>
      <p:pic>
        <p:nvPicPr>
          <p:cNvPr id="10" name="Inhaltsplatzhalter 8" descr="Ein Bild, das Kleidung, Person, Gesundheitsversorgung, Apotheke enthält.&#10;&#10;Automatisch generierte Beschreibung">
            <a:extLst>
              <a:ext uri="{FF2B5EF4-FFF2-40B4-BE49-F238E27FC236}">
                <a16:creationId xmlns:a16="http://schemas.microsoft.com/office/drawing/2014/main" id="{61DB6633-DBF7-A426-2F70-E05ADB5ED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6510" y="1614031"/>
            <a:ext cx="4151059" cy="341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52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F61957C-9115-25B4-D09C-89D768C40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Apothekerkammer Berlin – PTA-Berufsbild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449BB058-7CFD-CC0C-BA67-DAD0F7912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6215"/>
          </a:xfrm>
        </p:spPr>
        <p:txBody>
          <a:bodyPr/>
          <a:lstStyle/>
          <a:p>
            <a:r>
              <a:rPr lang="de-DE" dirty="0"/>
              <a:t>Bezahlung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8306701E-70F3-0B4E-AE37-C6A2F0DD2A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>
                <a:latin typeface="Segoe" panose="020B0502040200020203"/>
              </a:rPr>
              <a:t>PTA-Praktikant:in</a:t>
            </a:r>
            <a:endParaRPr lang="de-DE" dirty="0">
              <a:latin typeface="Segoe" panose="020B0502040200020203"/>
            </a:endParaRPr>
          </a:p>
          <a:p>
            <a:pPr lvl="1"/>
            <a:r>
              <a:rPr lang="de-DE" dirty="0">
                <a:latin typeface="Segoe" panose="020B0502040200020203"/>
              </a:rPr>
              <a:t>770,00 Euro</a:t>
            </a:r>
          </a:p>
          <a:p>
            <a:r>
              <a:rPr lang="de-DE" dirty="0">
                <a:latin typeface="Segoe" panose="020B0502040200020203"/>
              </a:rPr>
              <a:t>Tarifvertrag für öffentliche Apotheken</a:t>
            </a:r>
          </a:p>
          <a:p>
            <a:pPr lvl="1"/>
            <a:r>
              <a:rPr lang="de-DE" dirty="0">
                <a:latin typeface="Segoe" panose="020B0502040200020203"/>
              </a:rPr>
              <a:t>2.419,00 Euro (Anfangsgehalt) </a:t>
            </a:r>
            <a:endParaRPr lang="de-DE" dirty="0">
              <a:solidFill>
                <a:srgbClr val="FF0000"/>
              </a:solidFill>
              <a:latin typeface="Segoe" panose="020B0502040200020203"/>
            </a:endParaRPr>
          </a:p>
          <a:p>
            <a:r>
              <a:rPr lang="de-DE" dirty="0"/>
              <a:t>Öffentlicher Dienst </a:t>
            </a:r>
          </a:p>
          <a:p>
            <a:pPr lvl="1"/>
            <a:r>
              <a:rPr lang="de-DE" dirty="0"/>
              <a:t>BAT</a:t>
            </a:r>
          </a:p>
          <a:p>
            <a:r>
              <a:rPr lang="de-DE" dirty="0"/>
              <a:t>Industrie</a:t>
            </a:r>
          </a:p>
          <a:p>
            <a:pPr lvl="1"/>
            <a:r>
              <a:rPr lang="de-DE" dirty="0"/>
              <a:t>Nach geltenden Tarifverträgen</a:t>
            </a:r>
          </a:p>
          <a:p>
            <a:pPr lvl="1"/>
            <a:endParaRPr lang="de-DE" dirty="0"/>
          </a:p>
          <a:p>
            <a:pPr marL="457200" lvl="1" indent="0">
              <a:buNone/>
            </a:pP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BAFF931-D3AE-1ACC-EB06-B1410C5FA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4C1AB-65AE-1F42-BA4D-7DD90C9243EB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5240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74843E-34BA-654B-99C6-06BAFED50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6215"/>
          </a:xfrm>
        </p:spPr>
        <p:txBody>
          <a:bodyPr>
            <a:normAutofit/>
          </a:bodyPr>
          <a:lstStyle/>
          <a:p>
            <a:r>
              <a:rPr lang="de-DE" dirty="0"/>
              <a:t>Der PTA-Beruf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6FB6E5E-494B-8846-BEF5-DCD10430E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Segoe" panose="020B0502040200020203"/>
              </a:rPr>
              <a:t>Aufgaben der PTAs in öffentlichen Apotheken</a:t>
            </a:r>
          </a:p>
          <a:p>
            <a:r>
              <a:rPr lang="de-DE" dirty="0">
                <a:latin typeface="Segoe" panose="020B0502040200020203"/>
              </a:rPr>
              <a:t>Eignungsprofil für den PTA-Beruf</a:t>
            </a:r>
          </a:p>
          <a:p>
            <a:r>
              <a:rPr lang="de-DE" dirty="0">
                <a:latin typeface="Segoe" panose="020B0502040200020203"/>
              </a:rPr>
              <a:t>PTA-Ausbildung</a:t>
            </a:r>
          </a:p>
          <a:p>
            <a:pPr lvl="1"/>
            <a:r>
              <a:rPr lang="de-DE" dirty="0">
                <a:latin typeface="Segoe" panose="020B0502040200020203"/>
              </a:rPr>
              <a:t>Überblick</a:t>
            </a:r>
          </a:p>
          <a:p>
            <a:pPr lvl="1"/>
            <a:r>
              <a:rPr lang="de-DE" dirty="0">
                <a:latin typeface="Segoe" panose="020B0502040200020203"/>
              </a:rPr>
              <a:t>Unterricht an der PTA-Schule (Theorie und Praxis)</a:t>
            </a:r>
          </a:p>
          <a:p>
            <a:pPr lvl="1"/>
            <a:r>
              <a:rPr lang="de-DE" dirty="0">
                <a:latin typeface="Segoe" panose="020B0502040200020203"/>
              </a:rPr>
              <a:t>Prüfungen</a:t>
            </a:r>
          </a:p>
          <a:p>
            <a:r>
              <a:rPr lang="de-DE" dirty="0">
                <a:latin typeface="Segoe" panose="020B0502040200020203"/>
              </a:rPr>
              <a:t>Nach der Ausbildung – Wo arbeitet </a:t>
            </a:r>
            <a:r>
              <a:rPr lang="de-DE" dirty="0" err="1">
                <a:latin typeface="Segoe" panose="020B0502040200020203"/>
              </a:rPr>
              <a:t>ein:e</a:t>
            </a:r>
            <a:r>
              <a:rPr lang="de-DE" dirty="0">
                <a:latin typeface="Segoe" panose="020B0502040200020203"/>
              </a:rPr>
              <a:t> PTA?</a:t>
            </a:r>
          </a:p>
          <a:p>
            <a:r>
              <a:rPr lang="de-DE" dirty="0">
                <a:latin typeface="Segoe" panose="020B0502040200020203"/>
              </a:rPr>
              <a:t>Bezahlung</a:t>
            </a:r>
          </a:p>
          <a:p>
            <a:r>
              <a:rPr lang="de-DE" dirty="0">
                <a:latin typeface="Segoe" panose="020B0502040200020203"/>
              </a:rPr>
              <a:t>Zusammenfassung PTA-Ausbildung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1E6BDD8-6672-D643-B3F5-9BEC1E637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Apothekerkammer Berlin – PTA-Berufsbild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2F021F2-F1FF-424C-9A98-26B4F97F7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4C1AB-65AE-1F42-BA4D-7DD90C9243EB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4823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7E44B85-C9A1-8E1D-C9C2-C53D873EA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Apothekerkammer Berlin – PTA-Berufsbild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221919B-977C-70F7-6018-D2CCF53FF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6215"/>
          </a:xfrm>
        </p:spPr>
        <p:txBody>
          <a:bodyPr/>
          <a:lstStyle/>
          <a:p>
            <a:r>
              <a:rPr lang="de-DE" dirty="0"/>
              <a:t>Zusammenfassung PTA-Ausbildung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B20AB53-304A-E3C1-C613-BB2BC7D01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4C1AB-65AE-1F42-BA4D-7DD90C9243EB}" type="slidenum">
              <a:rPr lang="de-DE" smtClean="0"/>
              <a:t>20</a:t>
            </a:fld>
            <a:endParaRPr lang="de-DE"/>
          </a:p>
        </p:txBody>
      </p:sp>
      <p:sp>
        <p:nvSpPr>
          <p:cNvPr id="8" name="Rechteck: obere Ecken, eine abgerundet, eine abgeschnitten 7">
            <a:extLst>
              <a:ext uri="{FF2B5EF4-FFF2-40B4-BE49-F238E27FC236}">
                <a16:creationId xmlns:a16="http://schemas.microsoft.com/office/drawing/2014/main" id="{7A28EC53-C02A-1468-9D14-3DAE44AFA5C6}"/>
              </a:ext>
            </a:extLst>
          </p:cNvPr>
          <p:cNvSpPr/>
          <p:nvPr/>
        </p:nvSpPr>
        <p:spPr>
          <a:xfrm>
            <a:off x="857053" y="1682364"/>
            <a:ext cx="3355943" cy="1326823"/>
          </a:xfrm>
          <a:prstGeom prst="snipRoundRect">
            <a:avLst/>
          </a:prstGeom>
          <a:solidFill>
            <a:srgbClr val="10527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  <a:latin typeface="Segoe" panose="020B0502040200020203"/>
              </a:rPr>
              <a:t>Ausbildungsart: schulische Ausbildung</a:t>
            </a:r>
          </a:p>
        </p:txBody>
      </p:sp>
      <p:sp>
        <p:nvSpPr>
          <p:cNvPr id="9" name="Rechteck: obere Ecken, eine abgerundet, eine abgeschnitten 8">
            <a:extLst>
              <a:ext uri="{FF2B5EF4-FFF2-40B4-BE49-F238E27FC236}">
                <a16:creationId xmlns:a16="http://schemas.microsoft.com/office/drawing/2014/main" id="{D62954AA-6165-AF16-B65A-96B23D379C81}"/>
              </a:ext>
            </a:extLst>
          </p:cNvPr>
          <p:cNvSpPr/>
          <p:nvPr/>
        </p:nvSpPr>
        <p:spPr>
          <a:xfrm>
            <a:off x="4725186" y="1673632"/>
            <a:ext cx="3374796" cy="1349506"/>
          </a:xfrm>
          <a:prstGeom prst="snipRoundRect">
            <a:avLst/>
          </a:prstGeom>
          <a:solidFill>
            <a:srgbClr val="10527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bg1"/>
                </a:solidFill>
                <a:latin typeface="Segoe" panose="020B0502040200020203"/>
              </a:rPr>
              <a:t>Schulische Voraussetzung: </a:t>
            </a:r>
            <a:br>
              <a:rPr lang="de-DE" sz="2000" dirty="0">
                <a:solidFill>
                  <a:schemeClr val="bg1"/>
                </a:solidFill>
                <a:latin typeface="Segoe" panose="020B0502040200020203"/>
              </a:rPr>
            </a:br>
            <a:r>
              <a:rPr lang="de-DE" sz="2000" dirty="0">
                <a:solidFill>
                  <a:schemeClr val="bg1"/>
                </a:solidFill>
                <a:latin typeface="Segoe" panose="020B0502040200020203"/>
              </a:rPr>
              <a:t>Realschule oder vergleichbarer Abschluss</a:t>
            </a:r>
          </a:p>
        </p:txBody>
      </p:sp>
      <p:sp>
        <p:nvSpPr>
          <p:cNvPr id="10" name="Rechteck: obere Ecken, eine abgerundet, eine abgeschnitten 9">
            <a:extLst>
              <a:ext uri="{FF2B5EF4-FFF2-40B4-BE49-F238E27FC236}">
                <a16:creationId xmlns:a16="http://schemas.microsoft.com/office/drawing/2014/main" id="{07A8349D-CEB1-4094-1886-BABEBDFB898A}"/>
              </a:ext>
            </a:extLst>
          </p:cNvPr>
          <p:cNvSpPr/>
          <p:nvPr/>
        </p:nvSpPr>
        <p:spPr>
          <a:xfrm>
            <a:off x="8470770" y="1696315"/>
            <a:ext cx="3355943" cy="1326823"/>
          </a:xfrm>
          <a:prstGeom prst="snipRoundRect">
            <a:avLst/>
          </a:prstGeom>
          <a:solidFill>
            <a:srgbClr val="10527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  <a:latin typeface="Segoe" panose="020B0502040200020203"/>
              </a:rPr>
              <a:t>Ausbildungsdauer: </a:t>
            </a:r>
            <a:br>
              <a:rPr lang="de-DE" sz="2400" dirty="0">
                <a:solidFill>
                  <a:schemeClr val="bg1"/>
                </a:solidFill>
                <a:latin typeface="Segoe" panose="020B0502040200020203"/>
              </a:rPr>
            </a:br>
            <a:r>
              <a:rPr lang="de-DE" sz="2400" dirty="0">
                <a:solidFill>
                  <a:schemeClr val="bg1"/>
                </a:solidFill>
                <a:latin typeface="Segoe" panose="020B0502040200020203"/>
              </a:rPr>
              <a:t>2,5 Jahre</a:t>
            </a:r>
          </a:p>
        </p:txBody>
      </p:sp>
      <p:sp>
        <p:nvSpPr>
          <p:cNvPr id="11" name="Rechteck: obere Ecken, eine abgerundet, eine abgeschnitten 10">
            <a:extLst>
              <a:ext uri="{FF2B5EF4-FFF2-40B4-BE49-F238E27FC236}">
                <a16:creationId xmlns:a16="http://schemas.microsoft.com/office/drawing/2014/main" id="{4705565E-37AE-CF57-7645-6189A5C5BD8F}"/>
              </a:ext>
            </a:extLst>
          </p:cNvPr>
          <p:cNvSpPr/>
          <p:nvPr/>
        </p:nvSpPr>
        <p:spPr>
          <a:xfrm>
            <a:off x="8470770" y="4207667"/>
            <a:ext cx="3355943" cy="1326823"/>
          </a:xfrm>
          <a:prstGeom prst="snipRoundRect">
            <a:avLst/>
          </a:prstGeom>
          <a:solidFill>
            <a:srgbClr val="10527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Tätigkeitsbereiche: öffentliche oder Krankenhausapotheke, Verwaltung, </a:t>
            </a:r>
            <a:r>
              <a:rPr lang="de-DE" dirty="0" err="1">
                <a:solidFill>
                  <a:schemeClr val="bg1"/>
                </a:solidFill>
              </a:rPr>
              <a:t>pharmazeut</a:t>
            </a:r>
            <a:r>
              <a:rPr lang="de-DE" dirty="0">
                <a:solidFill>
                  <a:schemeClr val="bg1"/>
                </a:solidFill>
              </a:rPr>
              <a:t>. Industrie, Universitäten</a:t>
            </a:r>
          </a:p>
        </p:txBody>
      </p:sp>
      <p:sp>
        <p:nvSpPr>
          <p:cNvPr id="12" name="Rechteck: obere Ecken, eine abgerundet, eine abgeschnitten 11">
            <a:extLst>
              <a:ext uri="{FF2B5EF4-FFF2-40B4-BE49-F238E27FC236}">
                <a16:creationId xmlns:a16="http://schemas.microsoft.com/office/drawing/2014/main" id="{FA21345C-78EE-8D8F-EB3E-9951DE635476}"/>
              </a:ext>
            </a:extLst>
          </p:cNvPr>
          <p:cNvSpPr/>
          <p:nvPr/>
        </p:nvSpPr>
        <p:spPr>
          <a:xfrm>
            <a:off x="4725186" y="4194111"/>
            <a:ext cx="3355943" cy="1326823"/>
          </a:xfrm>
          <a:prstGeom prst="snipRoundRect">
            <a:avLst/>
          </a:prstGeom>
          <a:solidFill>
            <a:srgbClr val="10527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bg1"/>
                </a:solidFill>
                <a:latin typeface="Segoe" panose="020B0502040200020203"/>
              </a:rPr>
              <a:t>Abschluss: staatl. geprüfter  Berufsabschluss, danach Berufserlaubnis</a:t>
            </a:r>
          </a:p>
        </p:txBody>
      </p:sp>
      <p:sp>
        <p:nvSpPr>
          <p:cNvPr id="13" name="Rechteck: obere Ecken, eine abgerundet, eine abgeschnitten 12">
            <a:extLst>
              <a:ext uri="{FF2B5EF4-FFF2-40B4-BE49-F238E27FC236}">
                <a16:creationId xmlns:a16="http://schemas.microsoft.com/office/drawing/2014/main" id="{2B1CC4F3-D097-59AA-1111-2AF0C8B15674}"/>
              </a:ext>
            </a:extLst>
          </p:cNvPr>
          <p:cNvSpPr/>
          <p:nvPr/>
        </p:nvSpPr>
        <p:spPr>
          <a:xfrm>
            <a:off x="786746" y="4207667"/>
            <a:ext cx="3426250" cy="1326823"/>
          </a:xfrm>
          <a:prstGeom prst="snipRoundRect">
            <a:avLst/>
          </a:prstGeom>
          <a:solidFill>
            <a:srgbClr val="10527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bg1"/>
                </a:solidFill>
                <a:latin typeface="Segoe" panose="020B0502040200020203"/>
              </a:rPr>
              <a:t>Ausbildungsort: 2 Jahre </a:t>
            </a:r>
            <a:r>
              <a:rPr lang="de-DE" sz="2000">
                <a:solidFill>
                  <a:schemeClr val="bg1"/>
                </a:solidFill>
                <a:latin typeface="Segoe" panose="020B0502040200020203"/>
              </a:rPr>
              <a:t>Berufsfachschule und</a:t>
            </a:r>
          </a:p>
          <a:p>
            <a:pPr algn="ctr"/>
            <a:r>
              <a:rPr lang="de-DE" sz="2000">
                <a:solidFill>
                  <a:schemeClr val="bg1"/>
                </a:solidFill>
                <a:latin typeface="Segoe" panose="020B0502040200020203"/>
              </a:rPr>
              <a:t> </a:t>
            </a:r>
            <a:r>
              <a:rPr lang="de-DE" sz="2000" dirty="0">
                <a:solidFill>
                  <a:schemeClr val="bg1"/>
                </a:solidFill>
                <a:latin typeface="Segoe" panose="020B0502040200020203"/>
              </a:rPr>
              <a:t>6 Monate Praktikum in Apotheke</a:t>
            </a:r>
          </a:p>
        </p:txBody>
      </p:sp>
    </p:spTree>
    <p:extLst>
      <p:ext uri="{BB962C8B-B14F-4D97-AF65-F5344CB8AC3E}">
        <p14:creationId xmlns:p14="http://schemas.microsoft.com/office/powerpoint/2010/main" val="4856776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74843E-34BA-654B-99C6-06BAFED50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Vielen Dank.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CF44828-ECF6-F146-839A-DB65C62236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Ihre Apothekerkammer Berlin</a:t>
            </a:r>
          </a:p>
          <a:p>
            <a:r>
              <a:rPr lang="de-DE" dirty="0"/>
              <a:t>Littenstraße 10  •  10179 Berlin</a:t>
            </a:r>
          </a:p>
          <a:p>
            <a:r>
              <a:rPr lang="de-DE" dirty="0" err="1"/>
              <a:t>www.akberlin.de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6985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E064896-B49F-E33A-3423-04E16E052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Apothekerkammer Berlin – PTA-Berufsbild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556B31A-5026-D553-0317-99D93B8A7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Aufgaben der PTAs in öffentlichen Apotheken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6405A4CA-1E41-7E5D-ABEF-B19B0112E2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Abgabe von Arzneimitteln</a:t>
            </a:r>
          </a:p>
          <a:p>
            <a:pPr>
              <a:lnSpc>
                <a:spcPct val="130000"/>
              </a:lnSpc>
            </a:pPr>
            <a:r>
              <a:rPr lang="de-DE" dirty="0">
                <a:effectLst/>
                <a:latin typeface="Arial" panose="020B0604020202020204" pitchFamily="34" charset="0"/>
              </a:rPr>
              <a:t>Information über die richtige Anwendung der Arzneimittel </a:t>
            </a:r>
          </a:p>
          <a:p>
            <a:pPr>
              <a:lnSpc>
                <a:spcPct val="130000"/>
              </a:lnSpc>
            </a:pPr>
            <a:r>
              <a:rPr lang="de-DE" dirty="0">
                <a:effectLst/>
                <a:latin typeface="Arial" panose="020B0604020202020204" pitchFamily="34" charset="0"/>
              </a:rPr>
              <a:t>Herstellung der Arzneimittel </a:t>
            </a:r>
          </a:p>
          <a:p>
            <a:pPr lvl="1">
              <a:lnSpc>
                <a:spcPct val="130000"/>
              </a:lnSpc>
            </a:pPr>
            <a:r>
              <a:rPr lang="de-DE" dirty="0">
                <a:effectLst/>
                <a:latin typeface="Arial" panose="020B0604020202020204" pitchFamily="34" charset="0"/>
              </a:rPr>
              <a:t>Ärztliche Verschreibung (Rezeptur) </a:t>
            </a:r>
          </a:p>
          <a:p>
            <a:pPr lvl="1">
              <a:lnSpc>
                <a:spcPct val="130000"/>
              </a:lnSpc>
            </a:pPr>
            <a:r>
              <a:rPr lang="de-DE" dirty="0">
                <a:effectLst/>
                <a:latin typeface="Arial" panose="020B0604020202020204" pitchFamily="34" charset="0"/>
              </a:rPr>
              <a:t>Auf Vorrat (Defektur) 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93CA3D8F-8F9F-3B2F-7668-EA0EA98FEF1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30000"/>
              </a:lnSpc>
            </a:pPr>
            <a:r>
              <a:rPr lang="de-DE" dirty="0">
                <a:effectLst/>
                <a:latin typeface="Arial" panose="020B0604020202020204" pitchFamily="34" charset="0"/>
              </a:rPr>
              <a:t>Prüfung der Ausgangsstoffe und Arzneimittel </a:t>
            </a:r>
          </a:p>
          <a:p>
            <a:pPr>
              <a:lnSpc>
                <a:spcPct val="130000"/>
              </a:lnSpc>
            </a:pPr>
            <a:r>
              <a:rPr lang="de-DE" dirty="0">
                <a:effectLst/>
                <a:latin typeface="Arial" panose="020B0604020202020204" pitchFamily="34" charset="0"/>
              </a:rPr>
              <a:t>Abgabe von und Information über apothekenübliche Waren, </a:t>
            </a:r>
            <a:br>
              <a:rPr lang="de-DE" dirty="0">
                <a:effectLst/>
                <a:latin typeface="Arial" panose="020B0604020202020204" pitchFamily="34" charset="0"/>
              </a:rPr>
            </a:br>
            <a:r>
              <a:rPr lang="de-DE" dirty="0">
                <a:effectLst/>
                <a:latin typeface="Arial" panose="020B0604020202020204" pitchFamily="34" charset="0"/>
              </a:rPr>
              <a:t>z. B. Kosmetika, Verbandmittel, Diätetika </a:t>
            </a:r>
          </a:p>
          <a:p>
            <a:pPr>
              <a:lnSpc>
                <a:spcPct val="130000"/>
              </a:lnSpc>
            </a:pPr>
            <a:r>
              <a:rPr lang="de-DE" dirty="0">
                <a:effectLst/>
                <a:latin typeface="Arial" panose="020B0604020202020204" pitchFamily="34" charset="0"/>
              </a:rPr>
              <a:t>Dienstleistung, z. B. Blutdruckmessung, Messung des Blutzucker</a:t>
            </a:r>
            <a:r>
              <a:rPr lang="de-DE" dirty="0">
                <a:latin typeface="Arial" panose="020B0604020202020204" pitchFamily="34" charset="0"/>
              </a:rPr>
              <a:t>s und/oder </a:t>
            </a:r>
            <a:r>
              <a:rPr lang="de-DE" dirty="0">
                <a:effectLst/>
                <a:latin typeface="Arial" panose="020B0604020202020204" pitchFamily="34" charset="0"/>
              </a:rPr>
              <a:t>der Blutfettwerte 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78B4662-7033-E0F0-D7FD-B02F71F62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4C1AB-65AE-1F42-BA4D-7DD90C9243EB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0932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74843E-34BA-654B-99C6-06BAFED50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6215"/>
          </a:xfrm>
        </p:spPr>
        <p:txBody>
          <a:bodyPr>
            <a:normAutofit/>
          </a:bodyPr>
          <a:lstStyle/>
          <a:p>
            <a:r>
              <a:rPr lang="de-DE" dirty="0"/>
              <a:t>Eignungsprofil für den PTA-Beruf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1E6BDD8-6672-D643-B3F5-9BEC1E637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Apothekerkammer Berlin – PTA-Berufsbild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2F021F2-F1FF-424C-9A98-26B4F97F7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4C1AB-65AE-1F42-BA4D-7DD90C9243EB}" type="slidenum">
              <a:rPr lang="de-DE" smtClean="0"/>
              <a:t>4</a:t>
            </a:fld>
            <a:endParaRPr lang="de-DE"/>
          </a:p>
        </p:txBody>
      </p:sp>
      <p:graphicFrame>
        <p:nvGraphicFramePr>
          <p:cNvPr id="6" name="Inhaltsplatzhalter 1">
            <a:extLst>
              <a:ext uri="{FF2B5EF4-FFF2-40B4-BE49-F238E27FC236}">
                <a16:creationId xmlns:a16="http://schemas.microsoft.com/office/drawing/2014/main" id="{CBB40D34-251D-80D9-C445-1742A3AA0F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9907945"/>
              </p:ext>
            </p:extLst>
          </p:nvPr>
        </p:nvGraphicFramePr>
        <p:xfrm>
          <a:off x="1334034" y="1570183"/>
          <a:ext cx="9327038" cy="4082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09095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74843E-34BA-654B-99C6-06BAFED50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6215"/>
          </a:xfrm>
        </p:spPr>
        <p:txBody>
          <a:bodyPr>
            <a:normAutofit/>
          </a:bodyPr>
          <a:lstStyle/>
          <a:p>
            <a:r>
              <a:rPr lang="de-DE" dirty="0"/>
              <a:t>Eignungsfragen für den PTA-Beruf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6FB6E5E-494B-8846-BEF5-DCD10430E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0141"/>
            <a:ext cx="9506527" cy="4389320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Welche Aussage über Vitamine trifft nicht zu?</a:t>
            </a:r>
          </a:p>
          <a:p>
            <a:pPr marL="457200" indent="-457200">
              <a:buAutoNum type="alphaLcParenR"/>
            </a:pPr>
            <a:r>
              <a:rPr lang="de-DE" dirty="0"/>
              <a:t>Es gibt fettlösliche und  wasserlösliche Vitamine</a:t>
            </a:r>
          </a:p>
          <a:p>
            <a:pPr marL="457200" indent="-457200">
              <a:buAutoNum type="alphaLcParenR"/>
            </a:pPr>
            <a:r>
              <a:rPr lang="de-DE" spc="-10" dirty="0"/>
              <a:t>Vitamine sind </a:t>
            </a:r>
            <a:r>
              <a:rPr lang="de-DE" spc="-5" dirty="0"/>
              <a:t>essentiell, das heißt,  sie müssen unbedingt </a:t>
            </a:r>
            <a:r>
              <a:rPr lang="de-DE" spc="-10" dirty="0"/>
              <a:t>mit </a:t>
            </a:r>
            <a:r>
              <a:rPr lang="de-DE" spc="-5" dirty="0"/>
              <a:t>der  Nahrung aufgenommen</a:t>
            </a:r>
            <a:r>
              <a:rPr lang="de-DE" spc="10" dirty="0"/>
              <a:t> </a:t>
            </a:r>
            <a:r>
              <a:rPr lang="de-DE" spc="-10" dirty="0"/>
              <a:t>werden</a:t>
            </a:r>
          </a:p>
          <a:p>
            <a:pPr marL="457200" indent="-457200">
              <a:buAutoNum type="alphaLcParenR"/>
            </a:pPr>
            <a:r>
              <a:rPr lang="de-DE" dirty="0"/>
              <a:t>Vitamine kommen nur in pflanzlichen Nahrungsmitteln vor</a:t>
            </a:r>
          </a:p>
          <a:p>
            <a:pPr marL="457200" indent="-457200">
              <a:buAutoNum type="alphaLcParenR"/>
            </a:pPr>
            <a:r>
              <a:rPr lang="de-DE" dirty="0"/>
              <a:t>Vitamine werden für viele Stoffwechselvorgänge benötigt</a:t>
            </a:r>
          </a:p>
          <a:p>
            <a:pPr marL="457200" indent="-457200">
              <a:buAutoNum type="alphaLcParenR"/>
            </a:pPr>
            <a:r>
              <a:rPr lang="de-DE" dirty="0"/>
              <a:t>Bei unzureichender Vitaminzufuhr kann es zu schweren Erkrankungen kommen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1E6BDD8-6672-D643-B3F5-9BEC1E637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Apothekerkammer Berlin – PTA-Berufsbild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2F021F2-F1FF-424C-9A98-26B4F97F7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4C1AB-65AE-1F42-BA4D-7DD90C9243EB}" type="slidenum">
              <a:rPr lang="de-DE" smtClean="0"/>
              <a:t>5</a:t>
            </a:fld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4E22801-A579-BBA5-B325-303DD9748629}"/>
              </a:ext>
            </a:extLst>
          </p:cNvPr>
          <p:cNvSpPr txBox="1"/>
          <p:nvPr/>
        </p:nvSpPr>
        <p:spPr>
          <a:xfrm>
            <a:off x="847436" y="3120645"/>
            <a:ext cx="427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baseline="-4166" dirty="0">
                <a:solidFill>
                  <a:srgbClr val="FF0000"/>
                </a:solidFill>
                <a:latin typeface="Segoe" panose="020B0502040200020203"/>
                <a:cs typeface="Arial"/>
              </a:rPr>
              <a:t>X</a:t>
            </a:r>
            <a:endParaRPr lang="de-DE" sz="2800" dirty="0">
              <a:latin typeface="Segoe" panose="020B0502040200020203"/>
            </a:endParaRPr>
          </a:p>
        </p:txBody>
      </p:sp>
    </p:spTree>
    <p:extLst>
      <p:ext uri="{BB962C8B-B14F-4D97-AF65-F5344CB8AC3E}">
        <p14:creationId xmlns:p14="http://schemas.microsoft.com/office/powerpoint/2010/main" val="400748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74843E-34BA-654B-99C6-06BAFED50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6215"/>
          </a:xfrm>
        </p:spPr>
        <p:txBody>
          <a:bodyPr>
            <a:normAutofit/>
          </a:bodyPr>
          <a:lstStyle/>
          <a:p>
            <a:r>
              <a:rPr lang="de-DE" dirty="0"/>
              <a:t>Eignungsfragen für den PTA-Beruf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6FB6E5E-494B-8846-BEF5-DCD10430E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0141"/>
            <a:ext cx="9506527" cy="4389320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Welche Aussage über Pflanzen trifft nicht zu?</a:t>
            </a:r>
          </a:p>
          <a:p>
            <a:pPr marL="457200" indent="-457200">
              <a:buAutoNum type="alphaLcParenR"/>
            </a:pPr>
            <a:r>
              <a:rPr lang="de-DE" sz="2400" spc="-15" dirty="0">
                <a:solidFill>
                  <a:srgbClr val="0F5278"/>
                </a:solidFill>
                <a:latin typeface="Segoe UI"/>
                <a:cs typeface="Segoe UI"/>
              </a:rPr>
              <a:t>Wasser </a:t>
            </a:r>
            <a:r>
              <a:rPr lang="de-DE" sz="2400" spc="-10" dirty="0">
                <a:solidFill>
                  <a:srgbClr val="0F5278"/>
                </a:solidFill>
                <a:latin typeface="Segoe UI"/>
                <a:cs typeface="Segoe UI"/>
              </a:rPr>
              <a:t>wird </a:t>
            </a:r>
            <a:r>
              <a:rPr lang="de-DE" sz="2400" dirty="0">
                <a:solidFill>
                  <a:srgbClr val="0F5278"/>
                </a:solidFill>
                <a:latin typeface="Segoe UI"/>
                <a:cs typeface="Segoe UI"/>
              </a:rPr>
              <a:t>über die </a:t>
            </a:r>
            <a:r>
              <a:rPr lang="de-DE" sz="2400" spc="5" dirty="0">
                <a:solidFill>
                  <a:srgbClr val="0F5278"/>
                </a:solidFill>
                <a:latin typeface="Segoe UI"/>
                <a:cs typeface="Segoe UI"/>
              </a:rPr>
              <a:t>Wurzel</a:t>
            </a:r>
            <a:r>
              <a:rPr lang="de-DE" sz="2400" spc="-65" dirty="0">
                <a:solidFill>
                  <a:srgbClr val="0F5278"/>
                </a:solidFill>
                <a:latin typeface="Segoe UI"/>
                <a:cs typeface="Segoe UI"/>
              </a:rPr>
              <a:t> </a:t>
            </a:r>
            <a:r>
              <a:rPr lang="de-DE" sz="2400" dirty="0">
                <a:solidFill>
                  <a:srgbClr val="0F5278"/>
                </a:solidFill>
                <a:latin typeface="Segoe UI"/>
                <a:cs typeface="Segoe UI"/>
              </a:rPr>
              <a:t>aufgenommen </a:t>
            </a:r>
          </a:p>
          <a:p>
            <a:pPr marL="457200" indent="-457200">
              <a:buAutoNum type="alphaLcParenR"/>
            </a:pPr>
            <a:r>
              <a:rPr lang="de-DE" sz="2400" spc="-5" dirty="0">
                <a:solidFill>
                  <a:srgbClr val="0F5278"/>
                </a:solidFill>
                <a:latin typeface="Segoe UI"/>
                <a:cs typeface="Segoe UI"/>
              </a:rPr>
              <a:t>Blätter von Pflanzen sind immer</a:t>
            </a:r>
            <a:r>
              <a:rPr lang="de-DE" sz="2400" spc="-10" dirty="0">
                <a:solidFill>
                  <a:srgbClr val="0F5278"/>
                </a:solidFill>
                <a:latin typeface="Segoe UI"/>
                <a:cs typeface="Segoe UI"/>
              </a:rPr>
              <a:t> </a:t>
            </a:r>
            <a:r>
              <a:rPr lang="de-DE" sz="2400" dirty="0">
                <a:solidFill>
                  <a:srgbClr val="0F5278"/>
                </a:solidFill>
                <a:latin typeface="Segoe UI"/>
                <a:cs typeface="Segoe UI"/>
              </a:rPr>
              <a:t>grün </a:t>
            </a:r>
          </a:p>
          <a:p>
            <a:pPr marL="457200" indent="-457200">
              <a:buAutoNum type="alphaLcParenR"/>
            </a:pPr>
            <a:r>
              <a:rPr lang="de-DE" sz="2400" spc="-5" dirty="0">
                <a:solidFill>
                  <a:srgbClr val="0F5278"/>
                </a:solidFill>
                <a:latin typeface="Segoe UI"/>
                <a:cs typeface="Segoe UI"/>
              </a:rPr>
              <a:t>Einige Pflanzen </a:t>
            </a:r>
            <a:r>
              <a:rPr lang="de-DE" sz="2400" spc="-15" dirty="0">
                <a:solidFill>
                  <a:srgbClr val="0F5278"/>
                </a:solidFill>
                <a:latin typeface="Segoe UI"/>
                <a:cs typeface="Segoe UI"/>
              </a:rPr>
              <a:t>können </a:t>
            </a:r>
            <a:r>
              <a:rPr lang="de-DE" sz="2400" spc="-5" dirty="0">
                <a:solidFill>
                  <a:srgbClr val="0F5278"/>
                </a:solidFill>
                <a:latin typeface="Segoe UI"/>
                <a:cs typeface="Segoe UI"/>
              </a:rPr>
              <a:t>Glucose in </a:t>
            </a:r>
            <a:r>
              <a:rPr lang="de-DE" sz="2400" spc="-25" dirty="0">
                <a:solidFill>
                  <a:srgbClr val="0F5278"/>
                </a:solidFill>
                <a:latin typeface="Segoe UI"/>
                <a:cs typeface="Segoe UI"/>
              </a:rPr>
              <a:t>Stärke </a:t>
            </a:r>
            <a:r>
              <a:rPr lang="de-DE" sz="2400" dirty="0">
                <a:solidFill>
                  <a:srgbClr val="0F5278"/>
                </a:solidFill>
                <a:latin typeface="Segoe UI"/>
                <a:cs typeface="Segoe UI"/>
              </a:rPr>
              <a:t>umwandeln und</a:t>
            </a:r>
            <a:r>
              <a:rPr lang="de-DE" sz="2400" spc="195" dirty="0">
                <a:solidFill>
                  <a:srgbClr val="0F5278"/>
                </a:solidFill>
                <a:latin typeface="Segoe UI"/>
                <a:cs typeface="Segoe UI"/>
              </a:rPr>
              <a:t> </a:t>
            </a:r>
            <a:r>
              <a:rPr lang="de-DE" sz="2400" spc="-5" dirty="0">
                <a:solidFill>
                  <a:srgbClr val="0F5278"/>
                </a:solidFill>
                <a:latin typeface="Segoe UI"/>
                <a:cs typeface="Segoe UI"/>
              </a:rPr>
              <a:t>speichern </a:t>
            </a:r>
          </a:p>
          <a:p>
            <a:pPr marL="457200" indent="-457200">
              <a:buAutoNum type="alphaLcParenR"/>
            </a:pPr>
            <a:r>
              <a:rPr lang="de-DE" sz="2400" spc="-10" dirty="0">
                <a:solidFill>
                  <a:srgbClr val="0F5278"/>
                </a:solidFill>
                <a:latin typeface="Segoe UI"/>
                <a:cs typeface="Segoe UI"/>
              </a:rPr>
              <a:t>Sträucher </a:t>
            </a:r>
            <a:r>
              <a:rPr lang="de-DE" sz="2400" spc="-5" dirty="0">
                <a:solidFill>
                  <a:srgbClr val="0F5278"/>
                </a:solidFill>
                <a:latin typeface="Segoe UI"/>
                <a:cs typeface="Segoe UI"/>
              </a:rPr>
              <a:t>besitzen </a:t>
            </a:r>
            <a:r>
              <a:rPr lang="de-DE" sz="2400" spc="-10" dirty="0">
                <a:solidFill>
                  <a:srgbClr val="0F5278"/>
                </a:solidFill>
                <a:latin typeface="Segoe UI"/>
                <a:cs typeface="Segoe UI"/>
              </a:rPr>
              <a:t>keinen</a:t>
            </a:r>
            <a:r>
              <a:rPr lang="de-DE" sz="2400" spc="-15" dirty="0">
                <a:solidFill>
                  <a:srgbClr val="0F5278"/>
                </a:solidFill>
                <a:latin typeface="Segoe UI"/>
                <a:cs typeface="Segoe UI"/>
              </a:rPr>
              <a:t> Stamm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1E6BDD8-6672-D643-B3F5-9BEC1E637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Apothekerkammer Berlin – PTA-Berufsbild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2F021F2-F1FF-424C-9A98-26B4F97F7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4C1AB-65AE-1F42-BA4D-7DD90C9243EB}" type="slidenum">
              <a:rPr lang="de-DE" smtClean="0"/>
              <a:t>6</a:t>
            </a:fld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4E22801-A579-BBA5-B325-303DD9748629}"/>
              </a:ext>
            </a:extLst>
          </p:cNvPr>
          <p:cNvSpPr txBox="1"/>
          <p:nvPr/>
        </p:nvSpPr>
        <p:spPr>
          <a:xfrm>
            <a:off x="838200" y="2323097"/>
            <a:ext cx="417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baseline="-4166" dirty="0">
                <a:solidFill>
                  <a:srgbClr val="FF0000"/>
                </a:solidFill>
                <a:latin typeface="Segoe" panose="020B0502040200020203"/>
                <a:cs typeface="Arial"/>
              </a:rPr>
              <a:t>X</a:t>
            </a:r>
            <a:endParaRPr lang="de-DE" sz="2800" dirty="0">
              <a:latin typeface="Segoe" panose="020B0502040200020203"/>
            </a:endParaRPr>
          </a:p>
        </p:txBody>
      </p:sp>
    </p:spTree>
    <p:extLst>
      <p:ext uri="{BB962C8B-B14F-4D97-AF65-F5344CB8AC3E}">
        <p14:creationId xmlns:p14="http://schemas.microsoft.com/office/powerpoint/2010/main" val="56452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ACD3E1D-D2A8-91A6-4521-D0E4BA977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Apothekerkammer Berlin – PTA-Berufsbild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534313D-D9D6-4ED6-19B9-939620DFC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6215"/>
          </a:xfrm>
        </p:spPr>
        <p:txBody>
          <a:bodyPr/>
          <a:lstStyle/>
          <a:p>
            <a:r>
              <a:rPr lang="de-DE" dirty="0"/>
              <a:t>PTA-Ausbildung</a:t>
            </a:r>
          </a:p>
        </p:txBody>
      </p:sp>
      <p:graphicFrame>
        <p:nvGraphicFramePr>
          <p:cNvPr id="9" name="Inhaltsplatzhalter 8">
            <a:extLst>
              <a:ext uri="{FF2B5EF4-FFF2-40B4-BE49-F238E27FC236}">
                <a16:creationId xmlns:a16="http://schemas.microsoft.com/office/drawing/2014/main" id="{FAEA50CA-4B61-FA1D-A2B2-6DCD36FF64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150760"/>
              </p:ext>
            </p:extLst>
          </p:nvPr>
        </p:nvGraphicFramePr>
        <p:xfrm>
          <a:off x="838200" y="1539875"/>
          <a:ext cx="10515600" cy="4389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B05D283-300F-ABF6-AC71-6FF9E5B44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4C1AB-65AE-1F42-BA4D-7DD90C9243EB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1733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74843E-34BA-654B-99C6-06BAFED50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PTA-Schulen in Berlin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6FB6E5E-494B-8846-BEF5-DCD10430EA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42820"/>
            <a:ext cx="5181600" cy="3420659"/>
          </a:xfrm>
        </p:spPr>
        <p:txBody>
          <a:bodyPr>
            <a:normAutofit/>
          </a:bodyPr>
          <a:lstStyle/>
          <a:p>
            <a:r>
              <a:rPr lang="de-DE" dirty="0">
                <a:latin typeface="Segoe" panose="020B0502040200020203"/>
              </a:rPr>
              <a:t>LETTE VEREIN BERLIN (Stiftung des öffentlichen Rechts)</a:t>
            </a:r>
          </a:p>
          <a:p>
            <a:pPr lvl="1"/>
            <a:r>
              <a:rPr lang="de-DE" dirty="0">
                <a:latin typeface="Segoe" panose="020B0502040200020203"/>
              </a:rPr>
              <a:t>Schulstart: August und Februar jeden Jahres</a:t>
            </a:r>
          </a:p>
          <a:p>
            <a:pPr lvl="1"/>
            <a:r>
              <a:rPr lang="de-DE" dirty="0">
                <a:latin typeface="Segoe" panose="020B0502040200020203"/>
              </a:rPr>
              <a:t>Adresse: Viktoria-Luise-Platz 6, 10777 Berlin</a:t>
            </a:r>
          </a:p>
          <a:p>
            <a:pPr lvl="1"/>
            <a:r>
              <a:rPr lang="de-DE" dirty="0">
                <a:latin typeface="Segoe" panose="020B0502040200020203"/>
              </a:rPr>
              <a:t>Internet: </a:t>
            </a:r>
            <a:r>
              <a:rPr lang="de-DE" dirty="0">
                <a:latin typeface="Segoe" panose="020B0502040200020203"/>
                <a:hlinkClick r:id="rId2"/>
              </a:rPr>
              <a:t>www.lette-verein.de</a:t>
            </a:r>
            <a:endParaRPr lang="de-DE" dirty="0">
              <a:latin typeface="Segoe" panose="020B0502040200020203"/>
            </a:endParaRPr>
          </a:p>
          <a:p>
            <a:pPr lvl="1"/>
            <a:r>
              <a:rPr lang="de-DE" dirty="0">
                <a:latin typeface="Segoe" panose="020B0502040200020203"/>
              </a:rPr>
              <a:t>Bietet einen halbjährigen Vorkurs an.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FB5D9E9-71BB-3441-9567-9DC2D4CE2F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42821"/>
            <a:ext cx="5181600" cy="2567361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0F5278"/>
                </a:solidFill>
                <a:latin typeface="Segoe" panose="020B0502040200020203"/>
                <a:cs typeface="Segoe UI"/>
              </a:rPr>
              <a:t>Bernd-</a:t>
            </a:r>
            <a:r>
              <a:rPr lang="de-DE" dirty="0" err="1">
                <a:solidFill>
                  <a:srgbClr val="0F5278"/>
                </a:solidFill>
                <a:latin typeface="Segoe" panose="020B0502040200020203"/>
                <a:cs typeface="Segoe UI"/>
              </a:rPr>
              <a:t>Blindow</a:t>
            </a:r>
            <a:r>
              <a:rPr lang="de-DE" dirty="0">
                <a:solidFill>
                  <a:srgbClr val="0F5278"/>
                </a:solidFill>
                <a:latin typeface="Segoe" panose="020B0502040200020203"/>
                <a:cs typeface="Segoe UI"/>
              </a:rPr>
              <a:t>-Schule Berlin</a:t>
            </a:r>
          </a:p>
          <a:p>
            <a:r>
              <a:rPr lang="de-DE" dirty="0">
                <a:solidFill>
                  <a:srgbClr val="0F5278"/>
                </a:solidFill>
                <a:latin typeface="Segoe" panose="020B0502040200020203"/>
                <a:cs typeface="Segoe UI"/>
              </a:rPr>
              <a:t>Schulstart: September und März jeden Jahres</a:t>
            </a:r>
          </a:p>
          <a:p>
            <a:r>
              <a:rPr lang="de-DE" dirty="0">
                <a:solidFill>
                  <a:srgbClr val="0F5278"/>
                </a:solidFill>
                <a:latin typeface="Segoe" panose="020B0502040200020203"/>
                <a:cs typeface="Segoe UI"/>
              </a:rPr>
              <a:t>Adresse: Martin-Hoffmann-Str. 18, 12435 Berlin</a:t>
            </a:r>
          </a:p>
          <a:p>
            <a:r>
              <a:rPr lang="de-DE" dirty="0">
                <a:solidFill>
                  <a:srgbClr val="0F5278"/>
                </a:solidFill>
                <a:latin typeface="Segoe" panose="020B0502040200020203"/>
                <a:cs typeface="Segoe UI"/>
              </a:rPr>
              <a:t>Internet: </a:t>
            </a:r>
            <a:r>
              <a:rPr lang="de-DE" dirty="0">
                <a:solidFill>
                  <a:srgbClr val="0F5278"/>
                </a:solidFill>
                <a:latin typeface="Segoe" panose="020B0502040200020203"/>
                <a:cs typeface="Segoe UI"/>
                <a:hlinkClick r:id="rId3"/>
              </a:rPr>
              <a:t>www.blindow.de</a:t>
            </a:r>
            <a:r>
              <a:rPr lang="de-DE" dirty="0">
                <a:solidFill>
                  <a:srgbClr val="0F5278"/>
                </a:solidFill>
                <a:latin typeface="Segoe" panose="020B0502040200020203"/>
                <a:cs typeface="Segoe UI"/>
              </a:rPr>
              <a:t> </a:t>
            </a:r>
            <a:endParaRPr lang="de-DE" dirty="0">
              <a:latin typeface="Segoe" panose="020B0502040200020203"/>
              <a:cs typeface="Segoe UI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9805713-22BB-C04E-AE21-E014D2A20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Apothekerkammer Berlin – PTA-Berufsbild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293BBB8-1FBA-6442-86DC-D1B181CD0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4C1AB-65AE-1F42-BA4D-7DD90C9243EB}" type="slidenum">
              <a:rPr lang="de-DE" smtClean="0"/>
              <a:t>8</a:t>
            </a:fld>
            <a:endParaRPr lang="de-DE"/>
          </a:p>
        </p:txBody>
      </p:sp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4507994C-4116-F886-01CC-BAFF77317FAB}"/>
              </a:ext>
            </a:extLst>
          </p:cNvPr>
          <p:cNvSpPr txBox="1">
            <a:spLocks/>
          </p:cNvSpPr>
          <p:nvPr/>
        </p:nvSpPr>
        <p:spPr>
          <a:xfrm>
            <a:off x="1089891" y="4963479"/>
            <a:ext cx="10187709" cy="10462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105278"/>
                </a:solidFill>
                <a:latin typeface="Segoe" panose="020B050204020002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dirty="0">
                <a:solidFill>
                  <a:srgbClr val="0F5278"/>
                </a:solidFill>
                <a:latin typeface="Segoe" panose="020B0502040200020203"/>
                <a:cs typeface="Segoe UI"/>
              </a:rPr>
              <a:t>Die Ausbildung ist vom Schulgeld in beiden Schulen befreit. Es entstehen allerdings Materialkosten in unterschiedlicher Höhe. </a:t>
            </a:r>
            <a:endParaRPr lang="de-DE" dirty="0">
              <a:latin typeface="Segoe" panose="020B0502040200020203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460660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74843E-34BA-654B-99C6-06BAFED50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Unterricht an der PTA-Schule (Theorie)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6FB6E5E-494B-8846-BEF5-DCD10430EAF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241300" indent="-228600">
              <a:lnSpc>
                <a:spcPct val="100000"/>
              </a:lnSpc>
              <a:spcBef>
                <a:spcPts val="1305"/>
              </a:spcBef>
              <a:buSzPct val="89583"/>
              <a:buFont typeface="Arial"/>
              <a:buChar char="•"/>
              <a:tabLst>
                <a:tab pos="240665" algn="l"/>
                <a:tab pos="241300" algn="l"/>
              </a:tabLst>
            </a:pPr>
            <a:endParaRPr lang="de-DE" sz="2400" spc="-5" dirty="0">
              <a:solidFill>
                <a:srgbClr val="0F5278"/>
              </a:solidFill>
              <a:latin typeface="Segoe" panose="020B0502040200020203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1305"/>
              </a:spcBef>
              <a:buSzPct val="89583"/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de-DE" sz="2400" spc="-5" dirty="0">
                <a:solidFill>
                  <a:srgbClr val="0F5278"/>
                </a:solidFill>
                <a:latin typeface="Segoe" panose="020B0502040200020203"/>
                <a:cs typeface="Segoe UI"/>
              </a:rPr>
              <a:t>Arzneimittelkunde</a:t>
            </a:r>
            <a:endParaRPr lang="de-DE" sz="2400" dirty="0">
              <a:latin typeface="Segoe" panose="020B0502040200020203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1305"/>
              </a:spcBef>
              <a:buSzPct val="89583"/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de-DE" sz="2400" spc="-5" dirty="0">
                <a:solidFill>
                  <a:srgbClr val="0F5278"/>
                </a:solidFill>
                <a:latin typeface="Segoe" panose="020B0502040200020203"/>
                <a:cs typeface="Segoe UI"/>
              </a:rPr>
              <a:t>Chemie</a:t>
            </a:r>
            <a:endParaRPr lang="de-DE" sz="2400" dirty="0">
              <a:latin typeface="Segoe" panose="020B0502040200020203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1315"/>
              </a:spcBef>
              <a:buSzPct val="89583"/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de-DE" sz="2400" spc="-5" dirty="0">
                <a:solidFill>
                  <a:srgbClr val="0F5278"/>
                </a:solidFill>
                <a:latin typeface="Segoe" panose="020B0502040200020203"/>
                <a:cs typeface="Segoe UI"/>
              </a:rPr>
              <a:t>Galenik</a:t>
            </a:r>
            <a:endParaRPr lang="de-DE" sz="2400" dirty="0">
              <a:latin typeface="Segoe" panose="020B0502040200020203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1305"/>
              </a:spcBef>
              <a:buSzPct val="89583"/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de-DE" sz="2400" spc="5" dirty="0">
                <a:solidFill>
                  <a:srgbClr val="0F5278"/>
                </a:solidFill>
                <a:latin typeface="Segoe" panose="020B0502040200020203"/>
                <a:cs typeface="Segoe UI"/>
              </a:rPr>
              <a:t>Botanik, </a:t>
            </a:r>
            <a:r>
              <a:rPr lang="de-DE" sz="2400" spc="-5" dirty="0">
                <a:solidFill>
                  <a:srgbClr val="0F5278"/>
                </a:solidFill>
                <a:latin typeface="Segoe" panose="020B0502040200020203"/>
                <a:cs typeface="Segoe UI"/>
              </a:rPr>
              <a:t>Drogenkunde und</a:t>
            </a:r>
            <a:r>
              <a:rPr lang="de-DE" sz="2400" spc="30" dirty="0">
                <a:solidFill>
                  <a:srgbClr val="0F5278"/>
                </a:solidFill>
                <a:latin typeface="Segoe" panose="020B0502040200020203"/>
                <a:cs typeface="Segoe UI"/>
              </a:rPr>
              <a:t> </a:t>
            </a:r>
            <a:r>
              <a:rPr lang="de-DE" sz="2400" spc="-5" dirty="0">
                <a:solidFill>
                  <a:srgbClr val="0F5278"/>
                </a:solidFill>
                <a:latin typeface="Segoe" panose="020B0502040200020203"/>
                <a:cs typeface="Segoe UI"/>
              </a:rPr>
              <a:t>Phytopharmaka</a:t>
            </a:r>
            <a:endParaRPr lang="de-DE" sz="2400" dirty="0">
              <a:latin typeface="Segoe" panose="020B0502040200020203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1310"/>
              </a:spcBef>
              <a:buSzPct val="89583"/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de-DE" sz="2400" spc="-5" dirty="0">
                <a:solidFill>
                  <a:srgbClr val="0F5278"/>
                </a:solidFill>
                <a:latin typeface="Segoe" panose="020B0502040200020203"/>
                <a:cs typeface="Segoe UI"/>
              </a:rPr>
              <a:t>Gefahrstoff-,</a:t>
            </a:r>
            <a:r>
              <a:rPr lang="de-DE" sz="2400" spc="-25" dirty="0">
                <a:solidFill>
                  <a:srgbClr val="0F5278"/>
                </a:solidFill>
                <a:latin typeface="Segoe" panose="020B0502040200020203"/>
                <a:cs typeface="Segoe UI"/>
              </a:rPr>
              <a:t> </a:t>
            </a:r>
            <a:r>
              <a:rPr lang="de-DE" sz="2400" spc="-5" dirty="0">
                <a:solidFill>
                  <a:srgbClr val="0F5278"/>
                </a:solidFill>
                <a:latin typeface="Segoe" panose="020B0502040200020203"/>
                <a:cs typeface="Segoe UI"/>
              </a:rPr>
              <a:t>Umweltschutzkunde</a:t>
            </a:r>
            <a:endParaRPr lang="de-DE" sz="2400" dirty="0">
              <a:latin typeface="Segoe" panose="020B0502040200020203"/>
              <a:cs typeface="Segoe UI"/>
            </a:endParaRPr>
          </a:p>
          <a:p>
            <a:pPr marL="241300" indent="-228600">
              <a:lnSpc>
                <a:spcPct val="100000"/>
              </a:lnSpc>
              <a:spcBef>
                <a:spcPts val="1320"/>
              </a:spcBef>
              <a:buSzPct val="89583"/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de-DE" sz="2400" dirty="0">
                <a:solidFill>
                  <a:srgbClr val="0F5278"/>
                </a:solidFill>
                <a:latin typeface="Segoe" panose="020B0502040200020203"/>
                <a:cs typeface="Segoe UI"/>
              </a:rPr>
              <a:t>Ernährungskunde und</a:t>
            </a:r>
            <a:r>
              <a:rPr lang="de-DE" sz="2400" spc="-60" dirty="0">
                <a:solidFill>
                  <a:srgbClr val="0F5278"/>
                </a:solidFill>
                <a:latin typeface="Segoe" panose="020B0502040200020203"/>
                <a:cs typeface="Segoe UI"/>
              </a:rPr>
              <a:t> </a:t>
            </a:r>
            <a:r>
              <a:rPr lang="de-DE" sz="2400" spc="-10" dirty="0">
                <a:solidFill>
                  <a:srgbClr val="0F5278"/>
                </a:solidFill>
                <a:latin typeface="Segoe" panose="020B0502040200020203"/>
                <a:cs typeface="Segoe UI"/>
              </a:rPr>
              <a:t>Diätetik</a:t>
            </a:r>
            <a:endParaRPr lang="de-DE" sz="2400" dirty="0">
              <a:latin typeface="Segoe" panose="020B0502040200020203"/>
              <a:cs typeface="Segoe UI"/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FB5D9E9-71BB-3441-9567-9DC2D4CE2F4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de-DE" dirty="0">
              <a:latin typeface="Segoe" panose="020B0502040200020203"/>
            </a:endParaRPr>
          </a:p>
          <a:p>
            <a:pPr marL="355600" marR="75565" indent="-342900">
              <a:lnSpc>
                <a:spcPct val="100000"/>
              </a:lnSpc>
              <a:buSzPct val="89583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de-DE" spc="-5" dirty="0">
                <a:solidFill>
                  <a:srgbClr val="0F5278"/>
                </a:solidFill>
                <a:latin typeface="Segoe" panose="020B0502040200020203"/>
                <a:cs typeface="Segoe UI"/>
              </a:rPr>
              <a:t>Grundlagen </a:t>
            </a:r>
            <a:r>
              <a:rPr lang="de-DE" dirty="0">
                <a:solidFill>
                  <a:srgbClr val="0F5278"/>
                </a:solidFill>
                <a:latin typeface="Segoe" panose="020B0502040200020203"/>
                <a:cs typeface="Segoe UI"/>
              </a:rPr>
              <a:t>des</a:t>
            </a:r>
            <a:r>
              <a:rPr lang="de-DE" spc="-70" dirty="0">
                <a:solidFill>
                  <a:srgbClr val="0F5278"/>
                </a:solidFill>
                <a:latin typeface="Segoe" panose="020B0502040200020203"/>
                <a:cs typeface="Segoe UI"/>
              </a:rPr>
              <a:t> </a:t>
            </a:r>
            <a:r>
              <a:rPr lang="de-DE" dirty="0">
                <a:solidFill>
                  <a:srgbClr val="0F5278"/>
                </a:solidFill>
                <a:latin typeface="Segoe" panose="020B0502040200020203"/>
                <a:cs typeface="Segoe UI"/>
              </a:rPr>
              <a:t>Gesundheitswesens,  Berufs- und</a:t>
            </a:r>
            <a:r>
              <a:rPr lang="de-DE" spc="-110" dirty="0">
                <a:solidFill>
                  <a:srgbClr val="0F5278"/>
                </a:solidFill>
                <a:latin typeface="Segoe" panose="020B0502040200020203"/>
                <a:cs typeface="Segoe UI"/>
              </a:rPr>
              <a:t> </a:t>
            </a:r>
            <a:r>
              <a:rPr lang="de-DE" dirty="0">
                <a:solidFill>
                  <a:srgbClr val="0F5278"/>
                </a:solidFill>
                <a:latin typeface="Segoe" panose="020B0502040200020203"/>
                <a:cs typeface="Segoe UI"/>
              </a:rPr>
              <a:t>Gesetzeskunde</a:t>
            </a:r>
            <a:endParaRPr lang="de-DE" dirty="0">
              <a:latin typeface="Segoe" panose="020B0502040200020203"/>
              <a:cs typeface="Segoe UI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SzPct val="89583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de-DE" spc="-5" dirty="0">
                <a:solidFill>
                  <a:srgbClr val="0F5278"/>
                </a:solidFill>
                <a:latin typeface="Segoe" panose="020B0502040200020203"/>
                <a:cs typeface="Segoe UI"/>
              </a:rPr>
              <a:t>Medizinproduktekunde</a:t>
            </a:r>
            <a:endParaRPr lang="de-DE" dirty="0">
              <a:latin typeface="Segoe" panose="020B0502040200020203"/>
              <a:cs typeface="Segoe UI"/>
            </a:endParaRPr>
          </a:p>
          <a:p>
            <a:pPr marL="355600" indent="-342900">
              <a:lnSpc>
                <a:spcPct val="100000"/>
              </a:lnSpc>
              <a:spcBef>
                <a:spcPts val="595"/>
              </a:spcBef>
              <a:buSzPct val="89583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de-DE" spc="-5" dirty="0">
                <a:solidFill>
                  <a:srgbClr val="0F5278"/>
                </a:solidFill>
                <a:latin typeface="Segoe" panose="020B0502040200020203"/>
                <a:cs typeface="Segoe UI"/>
              </a:rPr>
              <a:t>Körperpflegekunde</a:t>
            </a:r>
            <a:endParaRPr lang="de-DE" dirty="0">
              <a:latin typeface="Segoe" panose="020B0502040200020203"/>
              <a:cs typeface="Segoe UI"/>
            </a:endParaRPr>
          </a:p>
          <a:p>
            <a:pPr marL="355600" indent="-342900">
              <a:lnSpc>
                <a:spcPct val="100000"/>
              </a:lnSpc>
              <a:spcBef>
                <a:spcPts val="595"/>
              </a:spcBef>
              <a:buSzPct val="89583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de-DE" spc="-5" dirty="0">
                <a:solidFill>
                  <a:srgbClr val="0F5278"/>
                </a:solidFill>
                <a:latin typeface="Segoe" panose="020B0502040200020203"/>
                <a:cs typeface="Segoe UI"/>
              </a:rPr>
              <a:t>Apothekenpraxis</a:t>
            </a:r>
            <a:endParaRPr lang="de-DE" dirty="0">
              <a:latin typeface="Segoe" panose="020B0502040200020203"/>
              <a:cs typeface="Segoe UI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SzPct val="89583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de-DE" spc="-10" dirty="0">
                <a:solidFill>
                  <a:srgbClr val="0F5278"/>
                </a:solidFill>
                <a:latin typeface="Segoe" panose="020B0502040200020203"/>
                <a:cs typeface="Segoe UI"/>
              </a:rPr>
              <a:t>Fachbezogene</a:t>
            </a:r>
            <a:r>
              <a:rPr lang="de-DE" spc="-60" dirty="0">
                <a:solidFill>
                  <a:srgbClr val="0F5278"/>
                </a:solidFill>
                <a:latin typeface="Segoe" panose="020B0502040200020203"/>
                <a:cs typeface="Segoe UI"/>
              </a:rPr>
              <a:t> </a:t>
            </a:r>
            <a:r>
              <a:rPr lang="de-DE" dirty="0">
                <a:solidFill>
                  <a:srgbClr val="0F5278"/>
                </a:solidFill>
                <a:latin typeface="Segoe" panose="020B0502040200020203"/>
                <a:cs typeface="Segoe UI"/>
              </a:rPr>
              <a:t>Mathematik</a:t>
            </a:r>
            <a:endParaRPr lang="de-DE" dirty="0">
              <a:latin typeface="Segoe" panose="020B0502040200020203"/>
              <a:cs typeface="Segoe UI"/>
            </a:endParaRPr>
          </a:p>
          <a:p>
            <a:pPr marL="355600" indent="-342900">
              <a:lnSpc>
                <a:spcPct val="100000"/>
              </a:lnSpc>
              <a:spcBef>
                <a:spcPts val="595"/>
              </a:spcBef>
              <a:buSzPct val="89583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de-DE" spc="-5" dirty="0">
                <a:solidFill>
                  <a:srgbClr val="0F5278"/>
                </a:solidFill>
                <a:latin typeface="Segoe" panose="020B0502040200020203"/>
                <a:cs typeface="Segoe UI"/>
              </a:rPr>
              <a:t>Ergänzendes </a:t>
            </a:r>
            <a:r>
              <a:rPr lang="de-DE" dirty="0">
                <a:solidFill>
                  <a:srgbClr val="0F5278"/>
                </a:solidFill>
                <a:latin typeface="Segoe" panose="020B0502040200020203"/>
                <a:cs typeface="Segoe UI"/>
              </a:rPr>
              <a:t>Lehrangebot der</a:t>
            </a:r>
            <a:r>
              <a:rPr lang="de-DE" spc="-75" dirty="0">
                <a:solidFill>
                  <a:srgbClr val="0F5278"/>
                </a:solidFill>
                <a:latin typeface="Segoe" panose="020B0502040200020203"/>
                <a:cs typeface="Segoe UI"/>
              </a:rPr>
              <a:t> </a:t>
            </a:r>
            <a:r>
              <a:rPr lang="de-DE" spc="-5" dirty="0">
                <a:solidFill>
                  <a:srgbClr val="0F5278"/>
                </a:solidFill>
                <a:latin typeface="Segoe" panose="020B0502040200020203"/>
                <a:cs typeface="Segoe UI"/>
              </a:rPr>
              <a:t>Schule</a:t>
            </a:r>
            <a:endParaRPr lang="de-DE" dirty="0">
              <a:latin typeface="Segoe" panose="020B0502040200020203"/>
              <a:cs typeface="Segoe UI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9805713-22BB-C04E-AE21-E014D2A20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Apothekerkammer Berlin – PTA-Berufsbild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293BBB8-1FBA-6442-86DC-D1B181CD0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4C1AB-65AE-1F42-BA4D-7DD90C9243EB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28589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Farbschema Apothekerkammer Berlin">
      <a:dk1>
        <a:srgbClr val="105278"/>
      </a:dk1>
      <a:lt1>
        <a:srgbClr val="FFFFFF"/>
      </a:lt1>
      <a:dk2>
        <a:srgbClr val="83B93A"/>
      </a:dk2>
      <a:lt2>
        <a:srgbClr val="E7E6E6"/>
      </a:lt2>
      <a:accent1>
        <a:srgbClr val="83B93A"/>
      </a:accent1>
      <a:accent2>
        <a:srgbClr val="DD5220"/>
      </a:accent2>
      <a:accent3>
        <a:srgbClr val="F9A644"/>
      </a:accent3>
      <a:accent4>
        <a:srgbClr val="B3D6E1"/>
      </a:accent4>
      <a:accent5>
        <a:srgbClr val="E2EEF2"/>
      </a:accent5>
      <a:accent6>
        <a:srgbClr val="C7CCCD"/>
      </a:accent6>
      <a:hlink>
        <a:srgbClr val="83B93A"/>
      </a:hlink>
      <a:folHlink>
        <a:srgbClr val="10527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774</Words>
  <Application>Microsoft Office PowerPoint</Application>
  <PresentationFormat>Breitbild</PresentationFormat>
  <Paragraphs>188</Paragraphs>
  <Slides>21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9" baseType="lpstr">
      <vt:lpstr>Arial Unicode MS</vt:lpstr>
      <vt:lpstr>Arial</vt:lpstr>
      <vt:lpstr>Calibri</vt:lpstr>
      <vt:lpstr>Segoe</vt:lpstr>
      <vt:lpstr>Segoe Semibold</vt:lpstr>
      <vt:lpstr>Segoe UI</vt:lpstr>
      <vt:lpstr>Segoe UI Semibold</vt:lpstr>
      <vt:lpstr>Office</vt:lpstr>
      <vt:lpstr>Pharmazeutisch-technische:r Assistent:in (PTA)</vt:lpstr>
      <vt:lpstr>Der PTA-Beruf</vt:lpstr>
      <vt:lpstr>Aufgaben der PTAs in öffentlichen Apotheken</vt:lpstr>
      <vt:lpstr>Eignungsprofil für den PTA-Beruf </vt:lpstr>
      <vt:lpstr>Eignungsfragen für den PTA-Beruf </vt:lpstr>
      <vt:lpstr>Eignungsfragen für den PTA-Beruf </vt:lpstr>
      <vt:lpstr>PTA-Ausbildung</vt:lpstr>
      <vt:lpstr>PTA-Schulen in Berlin</vt:lpstr>
      <vt:lpstr>Unterricht an der PTA-Schule (Theorie)</vt:lpstr>
      <vt:lpstr>Unterricht an der PTA-Schule (Praxis)</vt:lpstr>
      <vt:lpstr>Apothekenpraxis und Übungen zur Abgabe und Beratung</vt:lpstr>
      <vt:lpstr>Chemie und chemisch-pharmazeutisches Praktikum</vt:lpstr>
      <vt:lpstr>Übungen zur Drogenkunde</vt:lpstr>
      <vt:lpstr>Galenische Übungen</vt:lpstr>
      <vt:lpstr>1. Abschnitt der Prüfung</vt:lpstr>
      <vt:lpstr>Praktikum in der Apotheke</vt:lpstr>
      <vt:lpstr>2. Abschnitt der Prüfung</vt:lpstr>
      <vt:lpstr>Nach der Ausbildung - Wo arbeitet ein:e PTA?</vt:lpstr>
      <vt:lpstr>Bezahlung</vt:lpstr>
      <vt:lpstr>Zusammenfassung PTA-Ausbildung</vt:lpstr>
      <vt:lpstr>Vielen Dank.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 Office-Benutzer</dc:creator>
  <cp:lastModifiedBy>Janina Iglück</cp:lastModifiedBy>
  <cp:revision>44</cp:revision>
  <dcterms:created xsi:type="dcterms:W3CDTF">2021-09-30T11:29:19Z</dcterms:created>
  <dcterms:modified xsi:type="dcterms:W3CDTF">2024-02-06T11:03:18Z</dcterms:modified>
</cp:coreProperties>
</file>